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5"/>
  </p:notesMasterIdLst>
  <p:handoutMasterIdLst>
    <p:handoutMasterId r:id="rId26"/>
  </p:handoutMasterIdLst>
  <p:sldIdLst>
    <p:sldId id="360" r:id="rId5"/>
    <p:sldId id="296" r:id="rId6"/>
    <p:sldId id="319" r:id="rId7"/>
    <p:sldId id="278" r:id="rId8"/>
    <p:sldId id="377" r:id="rId9"/>
    <p:sldId id="302" r:id="rId10"/>
    <p:sldId id="358" r:id="rId11"/>
    <p:sldId id="344" r:id="rId12"/>
    <p:sldId id="299" r:id="rId13"/>
    <p:sldId id="317" r:id="rId14"/>
    <p:sldId id="268" r:id="rId15"/>
    <p:sldId id="266" r:id="rId16"/>
    <p:sldId id="270" r:id="rId17"/>
    <p:sldId id="359" r:id="rId18"/>
    <p:sldId id="269" r:id="rId19"/>
    <p:sldId id="353" r:id="rId20"/>
    <p:sldId id="293" r:id="rId21"/>
    <p:sldId id="272" r:id="rId22"/>
    <p:sldId id="298" r:id="rId23"/>
    <p:sldId id="341" r:id="rId24"/>
  </p:sldIdLst>
  <p:sldSz cx="12192000" cy="6858000"/>
  <p:notesSz cx="7315200" cy="96012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CC82"/>
    <a:srgbClr val="415D2C"/>
    <a:srgbClr val="002057"/>
    <a:srgbClr val="F3EBDE"/>
    <a:srgbClr val="E9E7DC"/>
    <a:srgbClr val="FFFFFF"/>
    <a:srgbClr val="FC9EDD"/>
    <a:srgbClr val="FF85FF"/>
    <a:srgbClr val="ACAD9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74"/>
    <p:restoredTop sz="86352" autoAdjust="0"/>
  </p:normalViewPr>
  <p:slideViewPr>
    <p:cSldViewPr snapToGrid="0" snapToObjects="1">
      <p:cViewPr varScale="1">
        <p:scale>
          <a:sx n="95" d="100"/>
          <a:sy n="95" d="100"/>
        </p:scale>
        <p:origin x="17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A49AD492-A78E-EF0C-0EA1-A355746B17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D14A210-870C-AA6A-A261-17C3046913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BAE9F7A-3998-48D3-8F88-D6FBB56D0F64}" type="datetimeFigureOut">
              <a:rPr lang="da-DK" smtClean="0"/>
              <a:t>10-01-2025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01EF03A-B120-8DB7-A5A2-FDD476515D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6926B5F-FE2A-B492-3C54-7E7B711F6B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F609E34-ED02-401E-B2FD-21C6B15DCE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05164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A1D9E67-AA46-9546-9894-6BBE0E049230}" type="datetimeFigureOut">
              <a:rPr lang="da-DK" smtClean="0"/>
              <a:t>10-01-2025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B584E06-3C50-F34F-942E-BBBFB968302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35119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291C1-6CDF-748F-C447-034C4175F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EE3B86F-15F8-4D6D-77E2-EB9B8AA79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6DAA0C7-AC86-9086-CDFA-F7DC6BAE6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Arial" panose="020B0604020202020204" pitchFamily="34" charset="0"/>
              <a:buChar char="•"/>
            </a:pPr>
            <a:endParaRPr lang="da-DK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047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09573" indent="-181240" defTabSz="966612">
              <a:buFontTx/>
              <a:buChar char="-"/>
              <a:defRPr/>
            </a:pPr>
            <a:r>
              <a:rPr lang="en-US" sz="1300" spc="-1" dirty="0">
                <a:solidFill>
                  <a:srgbClr val="000000"/>
                </a:solidFill>
                <a:latin typeface="Arial"/>
              </a:rPr>
              <a:t>to assist and support farmers by advising on how to enter </a:t>
            </a:r>
            <a:r>
              <a:rPr lang="en-US" sz="1300" spc="-1" dirty="0">
                <a:solidFill>
                  <a:srgbClr val="000000"/>
                </a:solidFill>
                <a:latin typeface="Arial"/>
                <a:ea typeface="Calibri"/>
              </a:rPr>
              <a:t>joint ventures, </a:t>
            </a:r>
            <a:r>
              <a:rPr lang="en-US" sz="1300" spc="-1" dirty="0">
                <a:solidFill>
                  <a:srgbClr val="000000"/>
                </a:solidFill>
                <a:latin typeface="Arial"/>
              </a:rPr>
              <a:t>work with the authorities and develop pre-approved templates to ease the permitting.</a:t>
            </a:r>
          </a:p>
          <a:p>
            <a:pPr marL="409573" indent="-181240" defTabSz="966612">
              <a:buFontTx/>
              <a:buChar char="-"/>
              <a:defRPr/>
            </a:pPr>
            <a:r>
              <a:rPr lang="en-US" sz="1300" spc="-1" dirty="0">
                <a:solidFill>
                  <a:srgbClr val="000000"/>
                </a:solidFill>
                <a:latin typeface="Arial"/>
              </a:rPr>
              <a:t>to increase future exports of produce, technology and knowledge.</a:t>
            </a:r>
          </a:p>
          <a:p>
            <a:pPr marL="409573" indent="-181240" defTabSz="966612">
              <a:buFontTx/>
              <a:buChar char="-"/>
              <a:defRPr/>
            </a:pPr>
            <a:r>
              <a:rPr lang="en-US" sz="1300" spc="-1" dirty="0">
                <a:solidFill>
                  <a:srgbClr val="000000"/>
                </a:solidFill>
                <a:latin typeface="Arial"/>
              </a:rPr>
              <a:t>to lift the level of education, research and innovation in and around land-based fish-farming.</a:t>
            </a:r>
          </a:p>
          <a:p>
            <a:pPr marL="228334"/>
            <a:endParaRPr lang="en-US" sz="1300" spc="-1" dirty="0">
              <a:solidFill>
                <a:srgbClr val="000000"/>
              </a:solidFill>
              <a:latin typeface="Arial"/>
            </a:endParaRPr>
          </a:p>
          <a:p>
            <a:endParaRPr lang="en-US" sz="1300" spc="-1" dirty="0">
              <a:solidFill>
                <a:srgbClr val="000000"/>
              </a:solidFill>
              <a:latin typeface="Arial"/>
            </a:endParaRPr>
          </a:p>
          <a:p>
            <a:pPr marL="228334"/>
            <a:endParaRPr lang="en-US" sz="1300" spc="-1" dirty="0">
              <a:solidFill>
                <a:srgbClr val="000000"/>
              </a:solidFill>
              <a:latin typeface="Arial"/>
            </a:endParaRP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5061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09573" indent="-181240">
              <a:buFont typeface="Arial" panose="020B0604020202020204" pitchFamily="34" charset="0"/>
              <a:buChar char="•"/>
            </a:pPr>
            <a:r>
              <a:rPr lang="en-GB" sz="1300" spc="-1" dirty="0">
                <a:solidFill>
                  <a:srgbClr val="000000"/>
                </a:solidFill>
                <a:latin typeface="Arial"/>
              </a:rPr>
              <a:t>The Hub will gather the supporting industries, hereunder technology providers, processing and retail, fish feed producers and other key partners and stakeholders.</a:t>
            </a:r>
          </a:p>
          <a:p>
            <a:pPr marL="409573" indent="-181240">
              <a:buFont typeface="Arial" panose="020B0604020202020204" pitchFamily="34" charset="0"/>
              <a:buChar char="•"/>
            </a:pPr>
            <a:r>
              <a:rPr lang="en-GB" sz="1300" spc="-1" dirty="0">
                <a:solidFill>
                  <a:srgbClr val="000000"/>
                </a:solidFill>
                <a:latin typeface="Arial"/>
              </a:rPr>
              <a:t>The hub will support developing Scalable Technical Concepts, establish Best in Class aquaculture facilities, and support t</a:t>
            </a:r>
            <a:r>
              <a:rPr lang="en-US" sz="1300" spc="-1" dirty="0" err="1">
                <a:solidFill>
                  <a:srgbClr val="000000"/>
                </a:solidFill>
                <a:latin typeface="Arial"/>
              </a:rPr>
              <a:t>alent</a:t>
            </a:r>
            <a:r>
              <a:rPr lang="en-US" sz="1300" spc="-1" dirty="0">
                <a:solidFill>
                  <a:srgbClr val="000000"/>
                </a:solidFill>
                <a:latin typeface="Arial"/>
              </a:rPr>
              <a:t>-, technology- and data development</a:t>
            </a:r>
            <a:r>
              <a:rPr lang="da-DK" sz="1300" spc="-1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9005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en-U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Farming fish like any other animal produces waste.</a:t>
            </a:r>
          </a:p>
          <a:p>
            <a:pPr marL="302066" indent="-302066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en-U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Denmark the farmers co-own biogas facilities, where their animal waste is made into liquid fertilizer to spread in the fields.</a:t>
            </a:r>
          </a:p>
          <a:p>
            <a:pPr marL="302066" indent="-302066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en-U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 entering this infrastructure, we can ensure a completely circular process in fish farming.</a:t>
            </a:r>
          </a:p>
          <a:p>
            <a:pPr marL="302066" indent="-302066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en-U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are 150 biogas facilities planned to make Denmark completely self-sufficient with gas by 2030.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8287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9288" indent="-209288">
              <a:spcBef>
                <a:spcPts val="846"/>
              </a:spcBef>
              <a:buFont typeface="Normal systemskrift"/>
              <a:buChar char="→"/>
            </a:pPr>
            <a:r>
              <a:rPr lang="da-DK" dirty="0">
                <a:solidFill>
                  <a:srgbClr val="002057"/>
                </a:solidFill>
                <a:latin typeface="Helvetica" pitchFamily="2" charset="0"/>
              </a:rPr>
              <a:t>I dag kan det tage 5 år eller længere at få en tilladelse til at bygge et landbaseret fiskeopdræt. </a:t>
            </a:r>
          </a:p>
          <a:p>
            <a:pPr marL="209288" indent="-209288">
              <a:spcBef>
                <a:spcPts val="846"/>
              </a:spcBef>
              <a:buFont typeface="Normal systemskrift"/>
              <a:buChar char="→"/>
            </a:pPr>
            <a:r>
              <a:rPr lang="da-DK" dirty="0">
                <a:solidFill>
                  <a:srgbClr val="002057"/>
                </a:solidFill>
                <a:latin typeface="Helvetica" pitchFamily="2" charset="0"/>
              </a:rPr>
              <a:t>Den proces vil vi have lempet ved at samarbejde med myndighederne om at skabe forhåndsgodkendte compliance-skabeloner til landmændene.</a:t>
            </a:r>
          </a:p>
          <a:p>
            <a:pPr marL="209288" indent="-209288">
              <a:spcBef>
                <a:spcPts val="846"/>
              </a:spcBef>
              <a:buFont typeface="Normal systemskrift"/>
              <a:buChar char="→"/>
            </a:pPr>
            <a:r>
              <a:rPr lang="da-DK" dirty="0">
                <a:solidFill>
                  <a:srgbClr val="002057"/>
                </a:solidFill>
                <a:latin typeface="Helvetica" pitchFamily="2" charset="0"/>
              </a:rPr>
              <a:t>I dag arbejder landmændene allerede sammen om biogasanlæg mange steder. Det er samme model, vi forestiller os, kan udvides til også at omhandle landbaseret fiskeopdræt.</a:t>
            </a:r>
          </a:p>
          <a:p>
            <a:pPr marL="409536" indent="-181224">
              <a:buFont typeface="Arial" panose="020B0604020202020204" pitchFamily="34" charset="0"/>
              <a:buChar char="•"/>
            </a:pPr>
            <a:endParaRPr lang="da-DK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5105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09573" indent="-181240">
              <a:buFont typeface="Arial" panose="020B0604020202020204" pitchFamily="34" charset="0"/>
              <a:buChar char="•"/>
            </a:pPr>
            <a:endParaRPr lang="en-US" sz="13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3115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7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a-DK" sz="1200" b="0" strike="noStrike" spc="-1" noProof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84E06-3C50-F34F-942E-BBBFB968302E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579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84E06-3C50-F34F-942E-BBBFB968302E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1247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86215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956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41157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4159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7383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09573" indent="-181240" defTabSz="966612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</a:rPr>
              <a:t>Agriculture and aquaculture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</a:rPr>
              <a:t>adress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</a:rPr>
              <a:t> common challenges.</a:t>
            </a:r>
          </a:p>
          <a:p>
            <a:pPr marL="409573" indent="-181240" defTabSz="966612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</a:rPr>
              <a:t>By 2050 UN expects us to be 9,7 billion people in the world. That is is about 1.7 billion more than today. The need for protein rises accordingly.</a:t>
            </a:r>
          </a:p>
          <a:p>
            <a:pPr marL="409573" indent="-181240" defTabSz="966612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</a:rPr>
              <a:t>We need to find more a sustainable food production which is transparent, traceable and circular.</a:t>
            </a:r>
          </a:p>
          <a:p>
            <a:pPr marL="409573" indent="-181240" defTabSz="966612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</a:rPr>
              <a:t>Land-based fish farming can be the answer to all of this.</a:t>
            </a:r>
          </a:p>
        </p:txBody>
      </p:sp>
    </p:spTree>
    <p:extLst>
      <p:ext uri="{BB962C8B-B14F-4D97-AF65-F5344CB8AC3E}">
        <p14:creationId xmlns:p14="http://schemas.microsoft.com/office/powerpoint/2010/main" val="4254687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B75C5-D5A4-B84A-3005-7F157ECE8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DE8232D-58E0-696B-C121-661C6F725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052CEF3-9E65-913A-99E4-2C674EF3DD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09536" indent="-181224">
              <a:buFont typeface="Arial" panose="020B0604020202020204" pitchFamily="34" charset="0"/>
              <a:buChar char="•"/>
            </a:pPr>
            <a:r>
              <a:rPr lang="da-DK" spc="-1" dirty="0">
                <a:solidFill>
                  <a:srgbClr val="000000"/>
                </a:solidFill>
                <a:latin typeface="Arial"/>
              </a:rPr>
              <a:t>Det, vi kan se, er, at det</a:t>
            </a:r>
            <a:r>
              <a:rPr lang="da-DK" dirty="0"/>
              <a:t> traditionelle danske landbrug fremadrettet bliver udfordret blandt andet gennem den Grønne Trepart. </a:t>
            </a:r>
          </a:p>
          <a:p>
            <a:pPr marL="409536" indent="-181224">
              <a:buFont typeface="Arial" panose="020B0604020202020204" pitchFamily="34" charset="0"/>
              <a:buChar char="•"/>
            </a:pPr>
            <a:r>
              <a:rPr lang="da-DK" dirty="0"/>
              <a:t>Der vil blive stillet skrappe krav til konstant udvikling, og det kan få betydning for konkurrenceevnen på fx svin og kvæg. </a:t>
            </a:r>
          </a:p>
          <a:p>
            <a:pPr marL="409536" indent="-181224">
              <a:buFont typeface="Arial" panose="020B0604020202020204" pitchFamily="34" charset="0"/>
              <a:buChar char="•"/>
            </a:pPr>
            <a:r>
              <a:rPr lang="da-DK" dirty="0"/>
              <a:t>Her kan fiskeopdræt være enten et alternativ eller et supplement.</a:t>
            </a:r>
            <a:endParaRPr lang="da-DK" spc="-1" dirty="0">
              <a:solidFill>
                <a:srgbClr val="000000"/>
              </a:solidFill>
              <a:latin typeface="Arial"/>
            </a:endParaRPr>
          </a:p>
          <a:p>
            <a:pPr marL="409536" indent="-181224">
              <a:buFont typeface="Arial" panose="020B0604020202020204" pitchFamily="34" charset="0"/>
              <a:buChar char="•"/>
            </a:pPr>
            <a:r>
              <a:rPr lang="da-DK" spc="-1" dirty="0">
                <a:solidFill>
                  <a:srgbClr val="000000"/>
                </a:solidFill>
                <a:latin typeface="Arial"/>
              </a:rPr>
              <a:t>Det globale marked for akvakultur forventes at stige med 300 procent fra 2010 til 2030.</a:t>
            </a:r>
          </a:p>
          <a:p>
            <a:pPr marL="409536" indent="-181224">
              <a:buFont typeface="Arial" panose="020B0604020202020204" pitchFamily="34" charset="0"/>
              <a:buChar char="•"/>
            </a:pPr>
            <a:r>
              <a:rPr lang="da-DK" spc="-1" dirty="0">
                <a:solidFill>
                  <a:srgbClr val="000000"/>
                </a:solidFill>
                <a:latin typeface="Arial"/>
              </a:rPr>
              <a:t>Så hvis vi kan opdrætte fisk </a:t>
            </a:r>
            <a:r>
              <a:rPr lang="da-DK" i="1" spc="-1" dirty="0">
                <a:solidFill>
                  <a:srgbClr val="000000"/>
                </a:solidFill>
                <a:latin typeface="Arial"/>
              </a:rPr>
              <a:t>i stor skala på land</a:t>
            </a:r>
            <a:r>
              <a:rPr lang="da-DK" spc="-1" dirty="0">
                <a:solidFill>
                  <a:srgbClr val="000000"/>
                </a:solidFill>
                <a:latin typeface="Arial"/>
              </a:rPr>
              <a:t>, vil det for stor betydning for miljøet og skabe eksportmuligheder i Sønderjylland. </a:t>
            </a:r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012710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24" indent="-181224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C00000"/>
                </a:solidFill>
              </a:rPr>
              <a:t>Hvert år bliver der produceret 110 ton svinekød på verdensplan mod kun et ton ørred, så markedet er rimeligt mættet med svin, mens der er masser af plads til fisk.</a:t>
            </a:r>
          </a:p>
          <a:p>
            <a:pPr marL="181224" indent="-181224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C00000"/>
                </a:solidFill>
              </a:rPr>
              <a:t>Men hvis vi sammenholder griseproduktion med ørredopdræt, så kan man se, at </a:t>
            </a:r>
            <a:r>
              <a:rPr lang="da-DK" dirty="0" err="1">
                <a:solidFill>
                  <a:srgbClr val="C00000"/>
                </a:solidFill>
              </a:rPr>
              <a:t>paybacktime</a:t>
            </a:r>
            <a:r>
              <a:rPr lang="da-DK" dirty="0">
                <a:solidFill>
                  <a:srgbClr val="C00000"/>
                </a:solidFill>
              </a:rPr>
              <a:t> på en landopdrættet ørred er langt mindre end på gris </a:t>
            </a:r>
          </a:p>
          <a:p>
            <a:pPr marL="181224" indent="-181224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C00000"/>
                </a:solidFill>
              </a:rPr>
              <a:t>Og så er der flere produktudviklingsmuligheder i fiskeopdræt, end der er i gris – som dog har den fordel at det er et meget modent marked.</a:t>
            </a:r>
          </a:p>
          <a:p>
            <a:pPr marL="181224" indent="-181224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C00000"/>
                </a:solidFill>
              </a:rPr>
              <a:t>Rigtig mange landmænd har fået øjnene op for at bruger markerne til fx solenergi. Men der er faktisk længere </a:t>
            </a:r>
            <a:r>
              <a:rPr lang="da-DK" dirty="0" err="1">
                <a:solidFill>
                  <a:srgbClr val="C00000"/>
                </a:solidFill>
              </a:rPr>
              <a:t>paybacktime</a:t>
            </a:r>
            <a:r>
              <a:rPr lang="da-DK" dirty="0">
                <a:solidFill>
                  <a:srgbClr val="C00000"/>
                </a:solidFill>
              </a:rPr>
              <a:t> på sådan et anlæg, end der er på et fiskeopdræt.</a:t>
            </a:r>
          </a:p>
          <a:p>
            <a:pPr marL="181224" indent="-181224">
              <a:buFont typeface="Arial" panose="020B0604020202020204" pitchFamily="34" charset="0"/>
              <a:buChar char="•"/>
            </a:pPr>
            <a:endParaRPr lang="da-DK" dirty="0">
              <a:solidFill>
                <a:srgbClr val="C00000"/>
              </a:solidFill>
            </a:endParaRPr>
          </a:p>
          <a:p>
            <a:endParaRPr lang="da-DK" dirty="0">
              <a:solidFill>
                <a:srgbClr val="C00000"/>
              </a:solidFill>
            </a:endParaRPr>
          </a:p>
          <a:p>
            <a:endParaRPr lang="da-DK" dirty="0"/>
          </a:p>
          <a:p>
            <a:r>
              <a:rPr lang="da-DK" dirty="0"/>
              <a:t>Jeg har taget fisk med, som vil blive serveret efter oplægget</a:t>
            </a:r>
          </a:p>
          <a:p>
            <a:endParaRPr lang="da-DK" dirty="0">
              <a:solidFill>
                <a:srgbClr val="C00000"/>
              </a:solidFill>
            </a:endParaRPr>
          </a:p>
          <a:p>
            <a:endParaRPr lang="da-DK" dirty="0">
              <a:solidFill>
                <a:srgbClr val="C00000"/>
              </a:solidFill>
            </a:endParaRPr>
          </a:p>
          <a:p>
            <a:r>
              <a:rPr lang="da-DK" dirty="0" err="1">
                <a:solidFill>
                  <a:srgbClr val="C00000"/>
                </a:solidFill>
              </a:rPr>
              <a:t>Stiplads</a:t>
            </a:r>
            <a:r>
              <a:rPr lang="da-DK" dirty="0">
                <a:solidFill>
                  <a:srgbClr val="C00000"/>
                </a:solidFill>
              </a:rPr>
              <a:t> 3200 DKK, </a:t>
            </a:r>
            <a:r>
              <a:rPr lang="da-DK" dirty="0" err="1">
                <a:solidFill>
                  <a:srgbClr val="C00000"/>
                </a:solidFill>
              </a:rPr>
              <a:t>afskr</a:t>
            </a:r>
            <a:r>
              <a:rPr lang="da-DK" dirty="0">
                <a:solidFill>
                  <a:srgbClr val="C00000"/>
                </a:solidFill>
              </a:rPr>
              <a:t>. 15 år = 373 </a:t>
            </a:r>
            <a:r>
              <a:rPr lang="da-DK" dirty="0" err="1">
                <a:solidFill>
                  <a:srgbClr val="C00000"/>
                </a:solidFill>
              </a:rPr>
              <a:t>forrent+afskr</a:t>
            </a:r>
            <a:r>
              <a:rPr lang="da-DK" dirty="0">
                <a:solidFill>
                  <a:srgbClr val="C00000"/>
                </a:solidFill>
              </a:rPr>
              <a:t>./år</a:t>
            </a:r>
          </a:p>
          <a:p>
            <a:r>
              <a:rPr lang="da-DK" dirty="0">
                <a:solidFill>
                  <a:srgbClr val="C00000"/>
                </a:solidFill>
              </a:rPr>
              <a:t>60-70 DKK/gris i </a:t>
            </a:r>
            <a:r>
              <a:rPr lang="da-DK" dirty="0" err="1">
                <a:solidFill>
                  <a:srgbClr val="C00000"/>
                </a:solidFill>
              </a:rPr>
              <a:t>kapitalomk</a:t>
            </a:r>
            <a:r>
              <a:rPr lang="da-DK" dirty="0">
                <a:solidFill>
                  <a:srgbClr val="C00000"/>
                </a:solidFill>
              </a:rPr>
              <a:t>. + </a:t>
            </a:r>
            <a:r>
              <a:rPr lang="da-DK" dirty="0" err="1">
                <a:solidFill>
                  <a:srgbClr val="C00000"/>
                </a:solidFill>
              </a:rPr>
              <a:t>afkskr</a:t>
            </a:r>
            <a:r>
              <a:rPr lang="da-DK" dirty="0">
                <a:solidFill>
                  <a:srgbClr val="C00000"/>
                </a:solidFill>
              </a:rPr>
              <a:t>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42231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Norway and Denmark are both leaders in farming fish – </a:t>
            </a:r>
          </a:p>
          <a:p>
            <a:pPr marL="302066" indent="-302066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Even if it is not commonly known, and we currently have no home-market, Denmark has a long history with aquaculture. </a:t>
            </a:r>
            <a:endParaRPr lang="da-DK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02066" indent="-302066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 fact, Arne </a:t>
            </a:r>
            <a:r>
              <a:rPr lang="en-US" sz="19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Ratchje</a:t>
            </a: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one of the fish farming pioneers got the smolt for the first farms on </a:t>
            </a:r>
            <a:r>
              <a:rPr lang="en-US" sz="19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Hitra</a:t>
            </a: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… from Denmark!</a:t>
            </a:r>
          </a:p>
          <a:p>
            <a:pPr marL="302066" indent="-302066">
              <a:buFont typeface="Arial" panose="020B0604020202020204" pitchFamily="34" charset="0"/>
              <a:buChar char="•"/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02066" indent="-302066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Denmark is very strong in traditional farming.</a:t>
            </a:r>
          </a:p>
          <a:p>
            <a:pPr marL="302066" indent="-302066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We are especially very good at organizing farmers in cooperatives that support each other.</a:t>
            </a:r>
          </a:p>
          <a:p>
            <a:pPr marL="302066" indent="-302066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Combing the two through the </a:t>
            </a:r>
            <a:r>
              <a:rPr lang="en-US" sz="19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GreenScale</a:t>
            </a: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hub gives us a unique possibility.</a:t>
            </a:r>
          </a:p>
          <a:p>
            <a:endParaRPr lang="da-DK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731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r>
              <a:rPr lang="en-US" noProof="0" dirty="0"/>
              <a:t>In Denmark we have a long history in traditional farming. </a:t>
            </a:r>
          </a:p>
          <a:p>
            <a:pPr marL="181240" indent="-181240">
              <a:buFont typeface="Arial" panose="020B0604020202020204" pitchFamily="34" charset="0"/>
              <a:buChar char="•"/>
            </a:pPr>
            <a:r>
              <a:rPr lang="en-US" noProof="0" dirty="0"/>
              <a:t>This is what has created a world class agricultural production.</a:t>
            </a:r>
          </a:p>
          <a:p>
            <a:pPr marL="181240" indent="-181240">
              <a:buFont typeface="Arial" panose="020B0604020202020204" pitchFamily="34" charset="0"/>
              <a:buChar char="•"/>
            </a:pPr>
            <a:r>
              <a:rPr lang="en-US" noProof="0" dirty="0"/>
              <a:t>We can draw from the experiences in establishing a home market for land-based fish-farming.</a:t>
            </a:r>
          </a:p>
          <a:p>
            <a:pPr marL="181240" indent="-181240">
              <a:buFont typeface="Arial" panose="020B0604020202020204" pitchFamily="34" charset="0"/>
              <a:buChar char="•"/>
            </a:pPr>
            <a:r>
              <a:rPr lang="en-US" noProof="0" dirty="0"/>
              <a:t>The overall infrastructure is in place.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5105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3F6B9-769E-2A40-AAD9-797745005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8027684-5169-5D4F-ABDB-574B80BC6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80B58B-A45E-FA4D-AFB2-B202E681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BA8B8-E9CA-43B4-97C6-BCDE08966DC2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E95FAE9-B0BA-7149-A4C0-32DFE8A22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8DF4BED-3766-0C4B-8805-93B1BD4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2813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63F181-CFA7-7E4A-9524-81EEEB4A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907135D-FF7C-BE4E-9D61-6632F80C2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50C177-44F6-F740-A1C3-04406CBE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D969-F030-431A-8987-0F7B1DA9F9FF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23AC553-1581-DF48-92E1-61F4E5CC3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98D967B-FB5D-154A-8126-51682E29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609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4D4C20F-B23A-BD4C-A507-36C823092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A20418E-5211-3745-ABB4-F5835A968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8B267C-E0C3-3C42-B77F-0A5D95CB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0ED0-C0BB-445B-8915-04BFB2505E54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9F20BBC-94EF-4D41-8E66-87346207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497AC54-0E49-0947-B70A-8A0781C2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3738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3F6B9-769E-2A40-AAD9-797745005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8027684-5169-5D4F-ABDB-574B80BC6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80B58B-A45E-FA4D-AFB2-B202E681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CC612-D233-4634-BE7D-512CD707DF75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E95FAE9-B0BA-7149-A4C0-32DFE8A22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8DF4BED-3766-0C4B-8805-93B1BD4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5735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7A9CA-9101-E34E-953B-FA55E3F10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E531007-F163-E84F-AD2C-E65603394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2DFB493-CBDF-2C49-8E2B-CAEB5FBA2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C475-4063-4255-B1E7-A56B6402721C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89DF10-1549-EC46-9658-B0BCBCC1A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D40FC3-CE8D-9440-B00A-FAFAA526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0198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CACAAB-4869-994A-A021-683D6EFF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E7BCF0F-4CE9-6F41-9814-8D4B71CE3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0C5E00-AEE8-C14F-8C6B-3120D714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A8304-2BD5-4347-8C5D-FB75B5B4D956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9EC9054-407D-4946-9A96-A6395025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818A376-7179-0A49-862D-CC982DE8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8865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C88D6-7F04-B74C-9209-EB4713E50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6399FC6-EAD9-DB41-A376-93E6875AE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CC5469-CA2B-4549-A420-F96B52A10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6E95D3D-C9AC-1B4F-A3B6-868D5885C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32CBC-9BB7-438F-8E04-3A3A6BB10021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05996C-1671-D241-9913-205E9485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A0716E3-6F05-DA48-99D9-B2F36D8A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344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24197-0559-DC48-BCC4-7D84EA542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3EFAF06-359E-AD49-9E0C-628748E35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DF4A1C2-E145-3948-9378-AC56347DA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3993A20-C639-F84B-A37A-F1A0ACD04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CE9DC96-FE51-5F43-AF04-05AE86290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51B2331-E57F-9242-9362-ADB89E99D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F0968-3DD6-4869-BA3F-238A908103E7}" type="datetime1">
              <a:rPr lang="da-DK" smtClean="0"/>
              <a:t>10-01-2025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D9FB60F-95F4-C542-BAF2-F1DE4415E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296A9B2-40AF-4645-A9F6-3CB85001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4594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4BEB2-9464-F348-A34A-A2A192E3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6D72586-C494-AE41-9089-806FBE1C5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7E19-0546-4840-8ABF-9E27B07E52E8}" type="datetime1">
              <a:rPr lang="da-DK" smtClean="0"/>
              <a:t>10-01-2025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CE63AA-97D9-D143-8A76-FC5CE9FB9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2F12B3B-B217-494F-A80E-CA7A54AC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2806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148EFE8-4AA9-0F44-9AEF-3D129ACF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8BFE-86D5-4135-BDB6-812D7BDE2CFB}" type="datetime1">
              <a:rPr lang="da-DK" smtClean="0"/>
              <a:t>10-01-2025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C22B14F-8E77-C04B-835B-0788EC90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2D7B3F7-CB4B-F549-947F-447B4E0E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4205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BA345-44BB-B241-A2A3-5058FABB1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5A9F99-A3FF-3D45-B0C3-76A65D1E1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7D2EFB7-798E-3D47-9644-895555B22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D8691CE-AF00-8C44-85B8-9DD560EF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59534-15CA-4765-9E10-080A90386D1D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A05A34-A9AF-BC47-BE35-FC839E60D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E6B3870-E613-964B-881A-06901125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841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7A9CA-9101-E34E-953B-FA55E3F10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E531007-F163-E84F-AD2C-E65603394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2DFB493-CBDF-2C49-8E2B-CAEB5FBA2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32D-32C9-4E9B-BA43-D6D505DEA05C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89DF10-1549-EC46-9658-B0BCBCC1A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D40FC3-CE8D-9440-B00A-FAFAA526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82127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81A95-1B02-644A-84C4-968E08A6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A888F5-79A2-164F-AE37-9143793614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14BFA1D-35D5-DF49-9879-C17D455D6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883E2C-4DE5-BD45-A196-A19A563A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955DB-BAF8-42C8-A0FC-7D22D564A747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0FF989-C0D2-C342-A4D8-5E80FC2D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74FDE48-BC6A-5C41-BCC6-95C6B995F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9249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63F181-CFA7-7E4A-9524-81EEEB4A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907135D-FF7C-BE4E-9D61-6632F80C2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50C177-44F6-F740-A1C3-04406CBE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A85-2DD4-4D48-93EA-53FEEECD6B98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23AC553-1581-DF48-92E1-61F4E5CC3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98D967B-FB5D-154A-8126-51682E29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628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4D4C20F-B23A-BD4C-A507-36C823092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A20418E-5211-3745-ABB4-F5835A968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8B267C-E0C3-3C42-B77F-0A5D95CB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EE52-F0CA-4AC3-9120-21BEC3ED42E7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9F20BBC-94EF-4D41-8E66-87346207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497AC54-0E49-0947-B70A-8A0781C2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8899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3F6B9-769E-2A40-AAD9-797745005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8027684-5169-5D4F-ABDB-574B80BC6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80B58B-A45E-FA4D-AFB2-B202E681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0FE4C-5A96-744B-8338-F6BA00E1B0B6}" type="datetime1">
              <a:rPr lang="da-DK" smtClean="0"/>
              <a:t>07-01-2025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E95FAE9-B0BA-7149-A4C0-32DFE8A22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8DF4BED-3766-0C4B-8805-93B1BD4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2523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7A9CA-9101-E34E-953B-FA55E3F10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E531007-F163-E84F-AD2C-E65603394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2DFB493-CBDF-2C49-8E2B-CAEB5FBA2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C67FD-18C3-4744-8D1C-CA9AC907DC8F}" type="datetime1">
              <a:rPr lang="da-DK" smtClean="0"/>
              <a:t>07-01-2025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89DF10-1549-EC46-9658-B0BCBCC1A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D40FC3-CE8D-9440-B00A-FAFAA526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6644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CACAAB-4869-994A-A021-683D6EFF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E7BCF0F-4CE9-6F41-9814-8D4B71CE3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0C5E00-AEE8-C14F-8C6B-3120D714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70EA-D8E4-5142-8942-2788653D30EE}" type="datetime1">
              <a:rPr lang="da-DK" smtClean="0"/>
              <a:t>07-01-2025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9EC9054-407D-4946-9A96-A6395025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818A376-7179-0A49-862D-CC982DE8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22109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C88D6-7F04-B74C-9209-EB4713E50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6399FC6-EAD9-DB41-A376-93E6875AE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CC5469-CA2B-4549-A420-F96B52A10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6E95D3D-C9AC-1B4F-A3B6-868D5885C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C4D0-3C50-9E42-A348-AAB6D2A2AB4A}" type="datetime1">
              <a:rPr lang="da-DK" smtClean="0"/>
              <a:t>07-01-2025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05996C-1671-D241-9913-205E9485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A0716E3-6F05-DA48-99D9-B2F36D8A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34627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24197-0559-DC48-BCC4-7D84EA542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3EFAF06-359E-AD49-9E0C-628748E35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DF4A1C2-E145-3948-9378-AC56347DA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3993A20-C639-F84B-A37A-F1A0ACD04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CE9DC96-FE51-5F43-AF04-05AE86290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51B2331-E57F-9242-9362-ADB89E99D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3A1C6-6E90-154A-AB13-C78F9C29B493}" type="datetime1">
              <a:rPr lang="da-DK" smtClean="0"/>
              <a:t>07-01-2025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D9FB60F-95F4-C542-BAF2-F1DE4415E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296A9B2-40AF-4645-A9F6-3CB85001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76237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4BEB2-9464-F348-A34A-A2A192E3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6D72586-C494-AE41-9089-806FBE1C5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59D3E-0914-7440-A2BA-5C2D2D07BB3E}" type="datetime1">
              <a:rPr lang="da-DK" smtClean="0"/>
              <a:t>07-01-2025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CE63AA-97D9-D143-8A76-FC5CE9FB9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2F12B3B-B217-494F-A80E-CA7A54AC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55933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148EFE8-4AA9-0F44-9AEF-3D129ACF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6EDE-72CE-DB46-BCF5-9060F4F95008}" type="datetime1">
              <a:rPr lang="da-DK" smtClean="0"/>
              <a:t>07-01-2025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C22B14F-8E77-C04B-835B-0788EC90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2D7B3F7-CB4B-F549-947F-447B4E0E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8151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CACAAB-4869-994A-A021-683D6EFF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E7BCF0F-4CE9-6F41-9814-8D4B71CE3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0C5E00-AEE8-C14F-8C6B-3120D714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18A11-DCC2-4A39-911D-752FB7C71CE9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9EC9054-407D-4946-9A96-A6395025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818A376-7179-0A49-862D-CC982DE8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86223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BA345-44BB-B241-A2A3-5058FABB1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5A9F99-A3FF-3D45-B0C3-76A65D1E1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7D2EFB7-798E-3D47-9644-895555B22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D8691CE-AF00-8C44-85B8-9DD560EF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34900-9E01-0E45-A314-C562CCFEA461}" type="datetime1">
              <a:rPr lang="da-DK" smtClean="0"/>
              <a:t>07-01-2025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A05A34-A9AF-BC47-BE35-FC839E60D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E6B3870-E613-964B-881A-06901125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3737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81A95-1B02-644A-84C4-968E08A6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A888F5-79A2-164F-AE37-9143793614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14BFA1D-35D5-DF49-9879-C17D455D6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883E2C-4DE5-BD45-A196-A19A563A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E58C-8C75-F045-A21D-C39878747D65}" type="datetime1">
              <a:rPr lang="da-DK" smtClean="0"/>
              <a:t>07-01-2025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0FF989-C0D2-C342-A4D8-5E80FC2D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74FDE48-BC6A-5C41-BCC6-95C6B995F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55240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63F181-CFA7-7E4A-9524-81EEEB4A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907135D-FF7C-BE4E-9D61-6632F80C2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50C177-44F6-F740-A1C3-04406CBE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BD2B7-B69E-E841-ACA2-FEAB8E17BD58}" type="datetime1">
              <a:rPr lang="da-DK" smtClean="0"/>
              <a:t>07-01-2025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23AC553-1581-DF48-92E1-61F4E5CC3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98D967B-FB5D-154A-8126-51682E29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52569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4D4C20F-B23A-BD4C-A507-36C823092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A20418E-5211-3745-ABB4-F5835A968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8B267C-E0C3-3C42-B77F-0A5D95CB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6541-44FC-B64F-BD77-85029DE302D4}" type="datetime1">
              <a:rPr lang="da-DK" smtClean="0"/>
              <a:t>07-01-2025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9F20BBC-94EF-4D41-8E66-87346207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497AC54-0E49-0947-B70A-8A0781C2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63473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3F6B9-769E-2A40-AAD9-797745005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8027684-5169-5D4F-ABDB-574B80BC6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80B58B-A45E-FA4D-AFB2-B202E681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0FE4C-5A96-744B-8338-F6BA00E1B0B6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E95FAE9-B0BA-7149-A4C0-32DFE8A22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8DF4BED-3766-0C4B-8805-93B1BD4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66515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7A9CA-9101-E34E-953B-FA55E3F10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E531007-F163-E84F-AD2C-E65603394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2DFB493-CBDF-2C49-8E2B-CAEB5FBA2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C67FD-18C3-4744-8D1C-CA9AC907DC8F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89DF10-1549-EC46-9658-B0BCBCC1A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D40FC3-CE8D-9440-B00A-FAFAA526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23595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CACAAB-4869-994A-A021-683D6EFF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E7BCF0F-4CE9-6F41-9814-8D4B71CE3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0C5E00-AEE8-C14F-8C6B-3120D714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70EA-D8E4-5142-8942-2788653D30EE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9EC9054-407D-4946-9A96-A6395025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818A376-7179-0A49-862D-CC982DE8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4684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C88D6-7F04-B74C-9209-EB4713E50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6399FC6-EAD9-DB41-A376-93E6875AE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CC5469-CA2B-4549-A420-F96B52A10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6E95D3D-C9AC-1B4F-A3B6-868D5885C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C4D0-3C50-9E42-A348-AAB6D2A2AB4A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05996C-1671-D241-9913-205E9485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A0716E3-6F05-DA48-99D9-B2F36D8A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33332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24197-0559-DC48-BCC4-7D84EA542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3EFAF06-359E-AD49-9E0C-628748E35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DF4A1C2-E145-3948-9378-AC56347DA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3993A20-C639-F84B-A37A-F1A0ACD04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CE9DC96-FE51-5F43-AF04-05AE86290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51B2331-E57F-9242-9362-ADB89E99D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3A1C6-6E90-154A-AB13-C78F9C29B493}" type="datetime1">
              <a:rPr lang="da-DK" smtClean="0"/>
              <a:t>10-01-2025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D9FB60F-95F4-C542-BAF2-F1DE4415E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296A9B2-40AF-4645-A9F6-3CB85001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26253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4BEB2-9464-F348-A34A-A2A192E3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6D72586-C494-AE41-9089-806FBE1C5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59D3E-0914-7440-A2BA-5C2D2D07BB3E}" type="datetime1">
              <a:rPr lang="da-DK" smtClean="0"/>
              <a:t>10-01-2025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CE63AA-97D9-D143-8A76-FC5CE9FB9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2F12B3B-B217-494F-A80E-CA7A54AC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758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C88D6-7F04-B74C-9209-EB4713E50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6399FC6-EAD9-DB41-A376-93E6875AE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CC5469-CA2B-4549-A420-F96B52A10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6E95D3D-C9AC-1B4F-A3B6-868D5885C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327BF-C907-403B-929F-45D401D356D2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05996C-1671-D241-9913-205E9485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A0716E3-6F05-DA48-99D9-B2F36D8A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53723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148EFE8-4AA9-0F44-9AEF-3D129ACF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6EDE-72CE-DB46-BCF5-9060F4F95008}" type="datetime1">
              <a:rPr lang="da-DK" smtClean="0"/>
              <a:t>10-01-2025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C22B14F-8E77-C04B-835B-0788EC90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2D7B3F7-CB4B-F549-947F-447B4E0E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01453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BA345-44BB-B241-A2A3-5058FABB1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5A9F99-A3FF-3D45-B0C3-76A65D1E1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7D2EFB7-798E-3D47-9644-895555B22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D8691CE-AF00-8C44-85B8-9DD560EF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34900-9E01-0E45-A314-C562CCFEA461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A05A34-A9AF-BC47-BE35-FC839E60D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E6B3870-E613-964B-881A-06901125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70442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81A95-1B02-644A-84C4-968E08A6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A888F5-79A2-164F-AE37-9143793614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14BFA1D-35D5-DF49-9879-C17D455D6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883E2C-4DE5-BD45-A196-A19A563A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E58C-8C75-F045-A21D-C39878747D65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0FF989-C0D2-C342-A4D8-5E80FC2D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74FDE48-BC6A-5C41-BCC6-95C6B995F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7106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63F181-CFA7-7E4A-9524-81EEEB4A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907135D-FF7C-BE4E-9D61-6632F80C2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50C177-44F6-F740-A1C3-04406CBE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BD2B7-B69E-E841-ACA2-FEAB8E17BD58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23AC553-1581-DF48-92E1-61F4E5CC3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98D967B-FB5D-154A-8126-51682E29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93724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4D4C20F-B23A-BD4C-A507-36C823092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A20418E-5211-3745-ABB4-F5835A968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8B267C-E0C3-3C42-B77F-0A5D95CB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6541-44FC-B64F-BD77-85029DE302D4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9F20BBC-94EF-4D41-8E66-87346207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497AC54-0E49-0947-B70A-8A0781C2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114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24197-0559-DC48-BCC4-7D84EA542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3EFAF06-359E-AD49-9E0C-628748E35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DF4A1C2-E145-3948-9378-AC56347DA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3993A20-C639-F84B-A37A-F1A0ACD04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CE9DC96-FE51-5F43-AF04-05AE86290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51B2331-E57F-9242-9362-ADB89E99D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047B1-8BF7-48CF-9742-882FBDEDE568}" type="datetime1">
              <a:rPr lang="da-DK" smtClean="0"/>
              <a:t>10-01-2025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D9FB60F-95F4-C542-BAF2-F1DE4415E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296A9B2-40AF-4645-A9F6-3CB85001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4946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4BEB2-9464-F348-A34A-A2A192E3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6D72586-C494-AE41-9089-806FBE1C5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39B5-2546-4BF7-B71C-A0A16036A5AA}" type="datetime1">
              <a:rPr lang="da-DK" smtClean="0"/>
              <a:t>10-01-2025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CE63AA-97D9-D143-8A76-FC5CE9FB9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2F12B3B-B217-494F-A80E-CA7A54AC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263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148EFE8-4AA9-0F44-9AEF-3D129ACF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3C6FE-7969-4A70-B6DE-27B060FC6E12}" type="datetime1">
              <a:rPr lang="da-DK" smtClean="0"/>
              <a:t>10-01-2025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C22B14F-8E77-C04B-835B-0788EC90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2D7B3F7-CB4B-F549-947F-447B4E0E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825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BA345-44BB-B241-A2A3-5058FABB1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5A9F99-A3FF-3D45-B0C3-76A65D1E1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7D2EFB7-798E-3D47-9644-895555B22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D8691CE-AF00-8C44-85B8-9DD560EF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D841-C2E1-42CF-8CB0-A64CB3C8EC53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A05A34-A9AF-BC47-BE35-FC839E60D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E6B3870-E613-964B-881A-06901125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516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81A95-1B02-644A-84C4-968E08A6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A888F5-79A2-164F-AE37-9143793614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14BFA1D-35D5-DF49-9879-C17D455D6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883E2C-4DE5-BD45-A196-A19A563A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6645-326A-4C15-8EC7-90E11D2A2DF6}" type="datetime1">
              <a:rPr lang="da-DK" smtClean="0"/>
              <a:t>10-01-2025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0FF989-C0D2-C342-A4D8-5E80FC2D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74FDE48-BC6A-5C41-BCC6-95C6B995F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5001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CB398D7-B763-1646-9B6D-29EA0B78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7A4947-3710-964D-92BF-8FE795A6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E63F4B5-F01B-4B41-8462-14E199D0B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8D2C-7D21-4ADC-AEE8-00A0C1A345B2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22A0416-B2E7-5B4F-9F14-C89738548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477DD7C-14C9-B146-938A-850360EC51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942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CB398D7-B763-1646-9B6D-29EA0B78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7A4947-3710-964D-92BF-8FE795A6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E63F4B5-F01B-4B41-8462-14E199D0B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9878A-7CC5-44B9-AE01-D666C16FB1C4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22A0416-B2E7-5B4F-9F14-C89738548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477DD7C-14C9-B146-938A-850360EC51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869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CB398D7-B763-1646-9B6D-29EA0B78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7A4947-3710-964D-92BF-8FE795A6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E63F4B5-F01B-4B41-8462-14E199D0B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727DA-0803-0D49-8969-478AF0838369}" type="datetime1">
              <a:rPr lang="da-DK" smtClean="0"/>
              <a:t>07-01-2025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22A0416-B2E7-5B4F-9F14-C89738548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477DD7C-14C9-B146-938A-850360EC51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887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CB398D7-B763-1646-9B6D-29EA0B78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7A4947-3710-964D-92BF-8FE795A6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a-DK"/>
              <a:t>Rediger teksttypografien i masteren
Andet niveau
Tredje niveau
Fjerde niveau
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E63F4B5-F01B-4B41-8462-14E199D0B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727DA-0803-0D49-8969-478AF0838369}" type="datetime1">
              <a:rPr lang="da-DK" smtClean="0"/>
              <a:t>10-01-2025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22A0416-B2E7-5B4F-9F14-C89738548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477DD7C-14C9-B146-938A-850360EC51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B9A9F-22F5-9C40-A308-2F21C7FEEC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459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2ECBB-8FBD-F7C0-CF99-72A0301B2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84996265-7AE3-69D4-B030-D03EFA2AB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4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E3D4F480-2B23-E54B-BAD2-1BF1B501E8FB}"/>
              </a:ext>
            </a:extLst>
          </p:cNvPr>
          <p:cNvSpPr/>
          <p:nvPr/>
        </p:nvSpPr>
        <p:spPr>
          <a:xfrm>
            <a:off x="224286" y="215661"/>
            <a:ext cx="3895327" cy="3895327"/>
          </a:xfrm>
          <a:prstGeom prst="ellipse">
            <a:avLst/>
          </a:prstGeom>
          <a:solidFill>
            <a:srgbClr val="FFFFFF">
              <a:alpha val="8745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14265C78-18B2-3F4F-BCE8-90F9E63876E2}"/>
              </a:ext>
            </a:extLst>
          </p:cNvPr>
          <p:cNvSpPr txBox="1"/>
          <p:nvPr/>
        </p:nvSpPr>
        <p:spPr>
          <a:xfrm>
            <a:off x="171076" y="172571"/>
            <a:ext cx="320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err="1">
                <a:solidFill>
                  <a:srgbClr val="002057"/>
                </a:solidFill>
                <a:latin typeface="Georgia" panose="02040502050405020303" pitchFamily="18" charset="0"/>
              </a:rPr>
              <a:t>Strengths</a:t>
            </a:r>
            <a:r>
              <a:rPr lang="da-DK" sz="2400" i="1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in the</a:t>
            </a:r>
          </a:p>
          <a:p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Danish </a:t>
            </a:r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agriculture</a:t>
            </a:r>
            <a:endParaRPr lang="da-DK" sz="2400" dirty="0">
              <a:solidFill>
                <a:srgbClr val="002057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FDAC526-6851-914F-AA9E-E392623C667F}"/>
              </a:ext>
            </a:extLst>
          </p:cNvPr>
          <p:cNvSpPr txBox="1"/>
          <p:nvPr/>
        </p:nvSpPr>
        <p:spPr>
          <a:xfrm>
            <a:off x="78381" y="1991208"/>
            <a:ext cx="3028376" cy="40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The agricultural organizations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are owned by the farmers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The traditions run deep; from working with national legislators to environmental optimization and education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Danish farmers owns most of the value chain together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Denmark pioneered cooperatives 100 years ago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Farmers has great experience in sharing and using production data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150CDB4-1E16-1E45-8D5E-8FB3A4E63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967" y="0"/>
            <a:ext cx="9067800" cy="685800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BF49312C-2956-5E53-1A6B-96BE36A3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517" t="71441"/>
          <a:stretch/>
        </p:blipFill>
        <p:spPr>
          <a:xfrm>
            <a:off x="10107741" y="172571"/>
            <a:ext cx="2120026" cy="3005604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20140EBC-BC21-4C3C-CC24-F8BD16D0DA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517" t="71441"/>
          <a:stretch/>
        </p:blipFill>
        <p:spPr>
          <a:xfrm>
            <a:off x="10420142" y="345142"/>
            <a:ext cx="1807626" cy="3005604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E4C7E63A-E477-D7C0-DA43-E18A965349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517" t="71441"/>
          <a:stretch/>
        </p:blipFill>
        <p:spPr>
          <a:xfrm>
            <a:off x="3159965" y="4813160"/>
            <a:ext cx="2743199" cy="204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72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5" y="172571"/>
            <a:ext cx="2940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GreenScale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primary</a:t>
            </a:r>
            <a:b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</a:br>
            <a:r>
              <a:rPr lang="da-DK" sz="2400" i="1" dirty="0" err="1">
                <a:solidFill>
                  <a:srgbClr val="002057"/>
                </a:solidFill>
                <a:latin typeface="Georgia" panose="02040502050405020303" pitchFamily="18" charset="0"/>
              </a:rPr>
              <a:t>focus</a:t>
            </a:r>
            <a:r>
              <a:rPr lang="da-DK" sz="2400" i="1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i="1" dirty="0" err="1">
                <a:solidFill>
                  <a:srgbClr val="002057"/>
                </a:solidFill>
                <a:latin typeface="Georgia" panose="02040502050405020303" pitchFamily="18" charset="0"/>
              </a:rPr>
              <a:t>areas</a:t>
            </a:r>
            <a:endParaRPr lang="da-DK" sz="2400" i="1" dirty="0">
              <a:solidFill>
                <a:srgbClr val="002057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1CD59BED-CB7C-5D4D-B187-871E42A47F71}"/>
              </a:ext>
            </a:extLst>
          </p:cNvPr>
          <p:cNvSpPr txBox="1"/>
          <p:nvPr/>
        </p:nvSpPr>
        <p:spPr>
          <a:xfrm>
            <a:off x="78382" y="1991208"/>
            <a:ext cx="3039036" cy="16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Assist and support farmers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in producing fish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Support technology export 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Lift innovation, technology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and education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CD292FD-2403-EC48-A08B-DB8DBD8CE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0"/>
            <a:ext cx="9080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1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kstfelt 18">
            <a:extLst>
              <a:ext uri="{FF2B5EF4-FFF2-40B4-BE49-F238E27FC236}">
                <a16:creationId xmlns:a16="http://schemas.microsoft.com/office/drawing/2014/main" id="{BD00BF94-2A59-A445-94C3-D600E2745ABF}"/>
              </a:ext>
            </a:extLst>
          </p:cNvPr>
          <p:cNvSpPr txBox="1"/>
          <p:nvPr/>
        </p:nvSpPr>
        <p:spPr>
          <a:xfrm>
            <a:off x="78382" y="1991208"/>
            <a:ext cx="3039036" cy="3864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 err="1">
                <a:solidFill>
                  <a:srgbClr val="002057"/>
                </a:solidFill>
                <a:latin typeface="Helvetica" pitchFamily="2" charset="0"/>
              </a:rPr>
              <a:t>GreenScale</a:t>
            </a: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 is founded by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big multiple partners</a:t>
            </a:r>
            <a:endParaRPr lang="en-US" sz="1400" dirty="0">
              <a:solidFill>
                <a:srgbClr val="FF0000"/>
              </a:solidFill>
              <a:latin typeface="Helvetica" pitchFamily="2" charset="0"/>
            </a:endParaRP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The </a:t>
            </a:r>
            <a:r>
              <a:rPr lang="en-US" sz="1400" dirty="0" err="1">
                <a:solidFill>
                  <a:srgbClr val="002057"/>
                </a:solidFill>
                <a:latin typeface="Helvetica" pitchFamily="2" charset="0"/>
              </a:rPr>
              <a:t>GreenScale</a:t>
            </a: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 office will organize the stakeholders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in the hub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The Hub will support farmers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with adding land-based fish farming as Recirculated Aquaculture Systems (RAS)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 err="1">
                <a:solidFill>
                  <a:srgbClr val="002057"/>
                </a:solidFill>
                <a:latin typeface="Helvetica" pitchFamily="2" charset="0"/>
              </a:rPr>
              <a:t>GreenScale</a:t>
            </a: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 will through the hub lift innovation, technology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and education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endParaRPr lang="en-US" sz="1400" dirty="0">
              <a:solidFill>
                <a:srgbClr val="002057"/>
              </a:solidFill>
              <a:latin typeface="Helvetica" pitchFamily="2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6" y="172571"/>
            <a:ext cx="4223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57"/>
                </a:solidFill>
                <a:latin typeface="Georgia" panose="02040502050405020303" pitchFamily="18" charset="0"/>
              </a:rPr>
              <a:t>The </a:t>
            </a:r>
            <a:r>
              <a:rPr lang="en-US" sz="2400" i="1" dirty="0" err="1">
                <a:solidFill>
                  <a:srgbClr val="002057"/>
                </a:solidFill>
                <a:latin typeface="Georgia" panose="02040502050405020303" pitchFamily="18" charset="0"/>
              </a:rPr>
              <a:t>GreenScale</a:t>
            </a:r>
            <a:br>
              <a:rPr lang="en-US" sz="2400" i="1" dirty="0">
                <a:solidFill>
                  <a:srgbClr val="002057"/>
                </a:solidFill>
                <a:latin typeface="Georgia" panose="02040502050405020303" pitchFamily="18" charset="0"/>
              </a:rPr>
            </a:br>
            <a:r>
              <a:rPr lang="en-US" sz="2400" dirty="0">
                <a:solidFill>
                  <a:srgbClr val="002057"/>
                </a:solidFill>
                <a:latin typeface="Georgia" panose="02040502050405020303" pitchFamily="18" charset="0"/>
              </a:rPr>
              <a:t>hub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D8D1467-3117-C446-97B7-65ECF691D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0"/>
            <a:ext cx="906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99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6" y="172571"/>
            <a:ext cx="320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We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can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make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aquaculture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i="1" dirty="0" err="1">
                <a:solidFill>
                  <a:srgbClr val="002057"/>
                </a:solidFill>
                <a:latin typeface="Georgia" panose="02040502050405020303" pitchFamily="18" charset="0"/>
              </a:rPr>
              <a:t>circular</a:t>
            </a:r>
            <a:endParaRPr lang="da-DK" sz="2400" dirty="0">
              <a:solidFill>
                <a:srgbClr val="002057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1CD59BED-CB7C-5D4D-B187-871E42A47F71}"/>
              </a:ext>
            </a:extLst>
          </p:cNvPr>
          <p:cNvSpPr txBox="1"/>
          <p:nvPr/>
        </p:nvSpPr>
        <p:spPr>
          <a:xfrm>
            <a:off x="78382" y="1991208"/>
            <a:ext cx="3039036" cy="427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Recirculated Aquaculture Systems (RAS) is a closed system with high control of the production                           </a:t>
            </a:r>
            <a:r>
              <a:rPr lang="en-US" sz="1200" i="1" dirty="0">
                <a:solidFill>
                  <a:srgbClr val="002057"/>
                </a:solidFill>
                <a:latin typeface="Helvetica" pitchFamily="2" charset="0"/>
              </a:rPr>
              <a:t>(approx. 75% water is reused)</a:t>
            </a:r>
            <a:endParaRPr lang="en-US" sz="1400" i="1" dirty="0">
              <a:solidFill>
                <a:srgbClr val="002057"/>
              </a:solidFill>
              <a:latin typeface="Helvetica" pitchFamily="2" charset="0"/>
            </a:endParaRP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Nutrient waste is an issue that needs to be addressed I food production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Denmark has a strong biogas-infrastructure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By reusing the fish waste in biogas production we can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ensure circularity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endParaRPr lang="en-US" sz="1400" dirty="0">
              <a:solidFill>
                <a:srgbClr val="002057"/>
              </a:solidFill>
              <a:latin typeface="Helvetica" pitchFamily="2" charset="0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5263505-DA28-164D-B950-E8482241D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0"/>
            <a:ext cx="906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45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E3D4F480-2B23-E54B-BAD2-1BF1B501E8FB}"/>
              </a:ext>
            </a:extLst>
          </p:cNvPr>
          <p:cNvSpPr/>
          <p:nvPr/>
        </p:nvSpPr>
        <p:spPr>
          <a:xfrm>
            <a:off x="224287" y="215663"/>
            <a:ext cx="3895327" cy="3895327"/>
          </a:xfrm>
          <a:prstGeom prst="ellipse">
            <a:avLst/>
          </a:prstGeom>
          <a:solidFill>
            <a:srgbClr val="FFFFFF">
              <a:alpha val="8745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14265C78-18B2-3F4F-BCE8-90F9E63876E2}"/>
              </a:ext>
            </a:extLst>
          </p:cNvPr>
          <p:cNvSpPr txBox="1"/>
          <p:nvPr/>
        </p:nvSpPr>
        <p:spPr>
          <a:xfrm>
            <a:off x="171076" y="172572"/>
            <a:ext cx="2935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An </a:t>
            </a:r>
            <a:r>
              <a:rPr kumimoji="0" lang="da-DK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important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kumimoji="0" lang="da-DK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stepping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kumimoji="0" lang="da-DK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stone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to </a:t>
            </a:r>
            <a:r>
              <a:rPr kumimoji="0" lang="da-DK" sz="2400" b="0" i="1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the farmers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FDAC526-6851-914F-AA9E-E392623C667F}"/>
              </a:ext>
            </a:extLst>
          </p:cNvPr>
          <p:cNvSpPr txBox="1"/>
          <p:nvPr/>
        </p:nvSpPr>
        <p:spPr>
          <a:xfrm>
            <a:off x="78380" y="1991208"/>
            <a:ext cx="3028377" cy="201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en-US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GreenScale</a:t>
            </a:r>
            <a:r>
              <a:rPr kumimoji="0" lang="en-US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will contribute to simplifying the application processes through dialogue with authorities</a:t>
            </a:r>
          </a:p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en-US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GreenScale</a:t>
            </a:r>
            <a:r>
              <a:rPr kumimoji="0" lang="en-US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will help farmers join together in land-based fish farming consortia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98E7088-7616-6147-9426-29C58CAFC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968" y="1"/>
            <a:ext cx="9055100" cy="685800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9B535CC-4328-4D41-B753-744DAFDEC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4057" y="6271438"/>
            <a:ext cx="794656" cy="439152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3D89F691-8D77-4174-7990-4F6AA521210A}"/>
              </a:ext>
            </a:extLst>
          </p:cNvPr>
          <p:cNvSpPr txBox="1"/>
          <p:nvPr/>
        </p:nvSpPr>
        <p:spPr>
          <a:xfrm>
            <a:off x="5589388" y="2833641"/>
            <a:ext cx="1012521" cy="338554"/>
          </a:xfrm>
          <a:prstGeom prst="rect">
            <a:avLst/>
          </a:prstGeom>
          <a:solidFill>
            <a:srgbClr val="F3EBDE"/>
          </a:solidFill>
        </p:spPr>
        <p:txBody>
          <a:bodyPr wrap="none" rtlCol="0">
            <a:spAutoFit/>
          </a:bodyPr>
          <a:lstStyle/>
          <a:p>
            <a:r>
              <a:rPr lang="da-DK" sz="1600" b="1" dirty="0" err="1">
                <a:solidFill>
                  <a:srgbClr val="415D2C"/>
                </a:solidFill>
              </a:rPr>
              <a:t>Processes</a:t>
            </a:r>
            <a:endParaRPr lang="da-DK" b="1" dirty="0">
              <a:solidFill>
                <a:srgbClr val="415D2C"/>
              </a:solidFill>
            </a:endParaRP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4E784C0C-9B81-C98F-2FDE-605F234B6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867" b="47400" l="44955" r="49495">
                        <a14:foregroundMark x1="48739" y1="25733" x2="48739" y2="25733"/>
                        <a14:foregroundMark x1="48940" y1="45800" x2="48940" y2="45800"/>
                        <a14:foregroundMark x1="46720" y1="42733" x2="46720" y2="42733"/>
                        <a14:foregroundMark x1="45510" y1="39200" x2="45510" y2="39200"/>
                        <a14:foregroundMark x1="45510" y1="36000" x2="45510" y2="36000"/>
                        <a14:foregroundMark x1="46065" y1="33067" x2="46065" y2="33067"/>
                        <a14:foregroundMark x1="46720" y1="30000" x2="46720" y2="30000"/>
                        <a14:foregroundMark x1="47982" y1="27333" x2="47982" y2="27333"/>
                        <a14:foregroundMark x1="49294" y1="26733" x2="49294" y2="26733"/>
                        <a14:foregroundMark x1="49294" y1="33333" x2="49294" y2="33333"/>
                        <a14:foregroundMark x1="49092" y1="37733" x2="49092" y2="37733"/>
                        <a14:foregroundMark x1="49294" y1="42600" x2="49294" y2="42600"/>
                        <a14:foregroundMark x1="47982" y1="40400" x2="47982" y2="40400"/>
                        <a14:foregroundMark x1="47982" y1="40400" x2="47982" y2="40400"/>
                        <a14:foregroundMark x1="47730" y1="36600" x2="47730" y2="36600"/>
                        <a14:foregroundMark x1="47730" y1="36600" x2="47730" y2="36600"/>
                        <a14:foregroundMark x1="47730" y1="36600" x2="47730" y2="36600"/>
                        <a14:foregroundMark x1="47730" y1="36400" x2="47730" y2="36400"/>
                        <a14:foregroundMark x1="47730" y1="36267" x2="47730" y2="36267"/>
                        <a14:foregroundMark x1="47982" y1="33333" x2="47982" y2="33333"/>
                        <a14:foregroundMark x1="48537" y1="31133" x2="48537" y2="31133"/>
                        <a14:foregroundMark x1="48840" y1="28800" x2="48840" y2="28800"/>
                        <a14:foregroundMark x1="48537" y1="29400" x2="48285" y2="30733"/>
                        <a14:foregroundMark x1="49395" y1="24867" x2="49395" y2="24867"/>
                        <a14:foregroundMark x1="49395" y1="24867" x2="49395" y2="24867"/>
                        <a14:foregroundMark x1="48739" y1="47133" x2="48739" y2="47133"/>
                        <a14:foregroundMark x1="48739" y1="47133" x2="48739" y2="47133"/>
                        <a14:foregroundMark x1="49495" y1="47400" x2="49495" y2="47400"/>
                        <a14:foregroundMark x1="49495" y1="47400" x2="49495" y2="47400"/>
                      </a14:backgroundRemoval>
                    </a14:imgEffect>
                  </a14:imgLayer>
                </a14:imgProps>
              </a:ext>
            </a:extLst>
          </a:blip>
          <a:srcRect l="46261" t="30838" r="50885" b="57364"/>
          <a:stretch/>
        </p:blipFill>
        <p:spPr>
          <a:xfrm rot="16200000">
            <a:off x="7969623" y="2302616"/>
            <a:ext cx="432334" cy="1353712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B350EB52-48C8-985F-53CB-32F04FFF5854}"/>
              </a:ext>
            </a:extLst>
          </p:cNvPr>
          <p:cNvSpPr txBox="1"/>
          <p:nvPr/>
        </p:nvSpPr>
        <p:spPr>
          <a:xfrm>
            <a:off x="7659668" y="2679752"/>
            <a:ext cx="1015343" cy="584775"/>
          </a:xfrm>
          <a:prstGeom prst="rect">
            <a:avLst/>
          </a:prstGeom>
          <a:solidFill>
            <a:srgbClr val="FF0000"/>
          </a:solidFill>
          <a:effectLst>
            <a:softEdge rad="635000"/>
          </a:effectLst>
        </p:spPr>
        <p:txBody>
          <a:bodyPr wrap="none" rtlCol="0">
            <a:spAutoFit/>
          </a:bodyPr>
          <a:lstStyle/>
          <a:p>
            <a:pPr algn="ctr"/>
            <a:r>
              <a:rPr lang="da-DK" sz="1600" b="1" dirty="0">
                <a:solidFill>
                  <a:srgbClr val="415D2C"/>
                </a:solidFill>
              </a:rPr>
              <a:t>prior </a:t>
            </a:r>
          </a:p>
          <a:p>
            <a:pPr algn="ctr"/>
            <a:r>
              <a:rPr lang="da-DK" sz="1600" b="1" dirty="0" err="1">
                <a:solidFill>
                  <a:srgbClr val="415D2C"/>
                </a:solidFill>
              </a:rPr>
              <a:t>approvals</a:t>
            </a:r>
            <a:endParaRPr lang="da-DK" sz="1600" b="1" dirty="0">
              <a:solidFill>
                <a:srgbClr val="415D2C"/>
              </a:solidFill>
            </a:endParaRP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DD43E7ED-222D-EBAB-0AF8-F14309374429}"/>
              </a:ext>
            </a:extLst>
          </p:cNvPr>
          <p:cNvSpPr txBox="1"/>
          <p:nvPr/>
        </p:nvSpPr>
        <p:spPr>
          <a:xfrm>
            <a:off x="9769671" y="2919184"/>
            <a:ext cx="1048942" cy="338554"/>
          </a:xfrm>
          <a:prstGeom prst="rect">
            <a:avLst/>
          </a:prstGeom>
          <a:solidFill>
            <a:srgbClr val="F3EBDE"/>
          </a:solidFill>
        </p:spPr>
        <p:txBody>
          <a:bodyPr wrap="none" rtlCol="0">
            <a:spAutoFit/>
          </a:bodyPr>
          <a:lstStyle/>
          <a:p>
            <a:r>
              <a:rPr lang="da-DK" sz="1600" b="1" dirty="0">
                <a:solidFill>
                  <a:srgbClr val="415D2C"/>
                </a:solidFill>
              </a:rPr>
              <a:t>Templates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0F4E9C25-83C1-4378-D69D-A4D2505096D6}"/>
              </a:ext>
            </a:extLst>
          </p:cNvPr>
          <p:cNvSpPr txBox="1"/>
          <p:nvPr/>
        </p:nvSpPr>
        <p:spPr>
          <a:xfrm>
            <a:off x="4215281" y="4612201"/>
            <a:ext cx="1578253" cy="369332"/>
          </a:xfrm>
          <a:prstGeom prst="rect">
            <a:avLst/>
          </a:prstGeom>
          <a:solidFill>
            <a:srgbClr val="37CC82"/>
          </a:solidFill>
        </p:spPr>
        <p:txBody>
          <a:bodyPr wrap="none" rtlCol="0">
            <a:spAutoFit/>
          </a:bodyPr>
          <a:lstStyle/>
          <a:p>
            <a:r>
              <a:rPr lang="da-DK" sz="1600" b="1" dirty="0" err="1">
                <a:solidFill>
                  <a:srgbClr val="415D2C"/>
                </a:solidFill>
              </a:rPr>
              <a:t>Standardization</a:t>
            </a:r>
            <a:r>
              <a:rPr lang="da-DK" dirty="0"/>
              <a:t> 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F0901EBD-2F1E-2E6E-B6E7-1F25A83C5D70}"/>
              </a:ext>
            </a:extLst>
          </p:cNvPr>
          <p:cNvSpPr txBox="1"/>
          <p:nvPr/>
        </p:nvSpPr>
        <p:spPr>
          <a:xfrm>
            <a:off x="6465457" y="4699988"/>
            <a:ext cx="1233030" cy="338554"/>
          </a:xfrm>
          <a:prstGeom prst="rect">
            <a:avLst/>
          </a:prstGeom>
          <a:solidFill>
            <a:srgbClr val="F3EBDE"/>
          </a:solidFill>
        </p:spPr>
        <p:txBody>
          <a:bodyPr wrap="none" rtlCol="0">
            <a:spAutoFit/>
          </a:bodyPr>
          <a:lstStyle/>
          <a:p>
            <a:r>
              <a:rPr lang="da-DK" sz="1600" b="1" dirty="0" err="1">
                <a:solidFill>
                  <a:srgbClr val="002057"/>
                </a:solidFill>
              </a:rPr>
              <a:t>Authorities</a:t>
            </a:r>
            <a:r>
              <a:rPr lang="da-DK" sz="1600" b="1" dirty="0">
                <a:solidFill>
                  <a:srgbClr val="002057"/>
                </a:solidFill>
              </a:rPr>
              <a:t>  </a:t>
            </a:r>
            <a:endParaRPr lang="da-DK" b="1" dirty="0">
              <a:solidFill>
                <a:srgbClr val="002057"/>
              </a:solidFill>
            </a:endParaRP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8461BFC7-A804-130A-7348-F012AE86C137}"/>
              </a:ext>
            </a:extLst>
          </p:cNvPr>
          <p:cNvSpPr txBox="1"/>
          <p:nvPr/>
        </p:nvSpPr>
        <p:spPr>
          <a:xfrm>
            <a:off x="8718988" y="4688537"/>
            <a:ext cx="1002197" cy="338554"/>
          </a:xfrm>
          <a:prstGeom prst="rect">
            <a:avLst/>
          </a:prstGeom>
          <a:solidFill>
            <a:srgbClr val="415D2C"/>
          </a:solidFill>
        </p:spPr>
        <p:txBody>
          <a:bodyPr wrap="none" rtlCol="0">
            <a:spAutoFit/>
          </a:bodyPr>
          <a:lstStyle/>
          <a:p>
            <a:r>
              <a:rPr lang="da-DK" sz="1600" b="1" dirty="0" err="1">
                <a:solidFill>
                  <a:srgbClr val="FC9EDD"/>
                </a:solidFill>
              </a:rPr>
              <a:t>Consortia</a:t>
            </a:r>
            <a:endParaRPr lang="da-DK" b="1" dirty="0">
              <a:solidFill>
                <a:srgbClr val="FC9E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11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B1A88C31-33BE-A74A-9594-8C91B192D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6" y="0"/>
            <a:ext cx="10101943" cy="6858000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C1A1B57D-995A-784A-883B-CE8DF6C45DD2}"/>
              </a:ext>
            </a:extLst>
          </p:cNvPr>
          <p:cNvSpPr txBox="1"/>
          <p:nvPr/>
        </p:nvSpPr>
        <p:spPr>
          <a:xfrm>
            <a:off x="191396" y="6515690"/>
            <a:ext cx="3039036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700" spc="-1" dirty="0">
                <a:solidFill>
                  <a:srgbClr val="002057"/>
                </a:solidFill>
                <a:latin typeface="Helvetica" pitchFamily="2" charset="0"/>
              </a:rPr>
              <a:t>Photo: Farm in a Box</a:t>
            </a:r>
            <a:endParaRPr lang="da-DK" sz="700" spc="-1" dirty="0">
              <a:solidFill>
                <a:srgbClr val="002057"/>
              </a:solidFill>
              <a:latin typeface="Helvetica" pitchFamily="2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6" y="172571"/>
            <a:ext cx="320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err="1">
                <a:solidFill>
                  <a:srgbClr val="002057"/>
                </a:solidFill>
                <a:latin typeface="Georgia" panose="02040502050405020303" pitchFamily="18" charset="0"/>
              </a:rPr>
              <a:t>Standardization</a:t>
            </a:r>
            <a:endParaRPr lang="da-DK" sz="2400" i="1" dirty="0">
              <a:solidFill>
                <a:srgbClr val="002057"/>
              </a:solidFill>
              <a:latin typeface="Georgia" panose="02040502050405020303" pitchFamily="18" charset="0"/>
            </a:endParaRPr>
          </a:p>
          <a:p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is </a:t>
            </a:r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key</a:t>
            </a:r>
            <a:b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</a:br>
            <a:endParaRPr lang="da-DK" sz="2400" i="1" dirty="0">
              <a:solidFill>
                <a:srgbClr val="002057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1CD59BED-CB7C-5D4D-B187-871E42A47F71}"/>
              </a:ext>
            </a:extLst>
          </p:cNvPr>
          <p:cNvSpPr txBox="1"/>
          <p:nvPr/>
        </p:nvSpPr>
        <p:spPr>
          <a:xfrm>
            <a:off x="78382" y="1448655"/>
            <a:ext cx="3039036" cy="4172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There is great potential in exporting aquaculture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technology 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We need to invent standardized facilities, ratios and scorecards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When standardized production facilities prices will go down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By standardizing we can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make the whole world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our market for the      technologies</a:t>
            </a:r>
          </a:p>
          <a:p>
            <a:pPr>
              <a:lnSpc>
                <a:spcPts val="2000"/>
              </a:lnSpc>
              <a:spcBef>
                <a:spcPts val="1200"/>
              </a:spcBef>
            </a:pPr>
            <a:endParaRPr lang="en-US" sz="1400" dirty="0">
              <a:solidFill>
                <a:srgbClr val="002057"/>
              </a:solidFill>
              <a:latin typeface="Helvetica" pitchFamily="2" charset="0"/>
            </a:endParaRP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endParaRPr lang="en-US" sz="1400" dirty="0">
              <a:solidFill>
                <a:srgbClr val="002057"/>
              </a:solidFill>
              <a:latin typeface="Helvetica" pitchFamily="2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F87B87E9-4EBC-8BDE-F898-A051F6138FF6}"/>
              </a:ext>
            </a:extLst>
          </p:cNvPr>
          <p:cNvSpPr txBox="1"/>
          <p:nvPr/>
        </p:nvSpPr>
        <p:spPr>
          <a:xfrm>
            <a:off x="5418320" y="3667648"/>
            <a:ext cx="13479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b="1" dirty="0">
                <a:solidFill>
                  <a:srgbClr val="37CC82"/>
                </a:solidFill>
              </a:rPr>
              <a:t>Plant </a:t>
            </a:r>
          </a:p>
          <a:p>
            <a:pPr algn="ctr"/>
            <a:r>
              <a:rPr lang="da-DK" b="1" dirty="0">
                <a:solidFill>
                  <a:srgbClr val="37CC82"/>
                </a:solidFill>
              </a:rPr>
              <a:t>investments</a:t>
            </a:r>
          </a:p>
          <a:p>
            <a:pPr algn="ctr"/>
            <a:r>
              <a:rPr lang="da-DK" b="1" dirty="0">
                <a:solidFill>
                  <a:srgbClr val="37CC82"/>
                </a:solidFill>
              </a:rPr>
              <a:t>3-7 €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4A143FF-BF98-0F35-B164-5220618E1080}"/>
              </a:ext>
            </a:extLst>
          </p:cNvPr>
          <p:cNvSpPr/>
          <p:nvPr/>
        </p:nvSpPr>
        <p:spPr>
          <a:xfrm>
            <a:off x="5464297" y="3561581"/>
            <a:ext cx="1239405" cy="1221434"/>
          </a:xfrm>
          <a:prstGeom prst="ellipse">
            <a:avLst/>
          </a:prstGeom>
          <a:noFill/>
          <a:ln>
            <a:solidFill>
              <a:srgbClr val="37CC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BD1636B-252C-AD8C-51CC-A179981D1BF6}"/>
              </a:ext>
            </a:extLst>
          </p:cNvPr>
          <p:cNvSpPr/>
          <p:nvPr/>
        </p:nvSpPr>
        <p:spPr>
          <a:xfrm>
            <a:off x="4246822" y="2391507"/>
            <a:ext cx="1577595" cy="1597689"/>
          </a:xfrm>
          <a:prstGeom prst="ellipse">
            <a:avLst/>
          </a:prstGeom>
          <a:solidFill>
            <a:srgbClr val="415D2C"/>
          </a:solidFill>
          <a:ln>
            <a:solidFill>
              <a:srgbClr val="415D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solidFill>
                  <a:srgbClr val="FFFFFF"/>
                </a:solidFill>
              </a:rPr>
              <a:t>RAS</a:t>
            </a:r>
          </a:p>
          <a:p>
            <a:pPr algn="ctr"/>
            <a:r>
              <a:rPr lang="da-DK" sz="1600" b="1" dirty="0" err="1">
                <a:solidFill>
                  <a:srgbClr val="FFFFFF"/>
                </a:solidFill>
              </a:rPr>
              <a:t>R</a:t>
            </a:r>
            <a:r>
              <a:rPr lang="da-DK" sz="1600" dirty="0" err="1">
                <a:solidFill>
                  <a:srgbClr val="FFFFFF"/>
                </a:solidFill>
              </a:rPr>
              <a:t>ecircular</a:t>
            </a:r>
            <a:r>
              <a:rPr lang="da-DK" sz="1600" dirty="0">
                <a:solidFill>
                  <a:srgbClr val="FFFFFF"/>
                </a:solidFill>
              </a:rPr>
              <a:t> </a:t>
            </a:r>
            <a:r>
              <a:rPr lang="da-DK" sz="1600" b="1" dirty="0" err="1">
                <a:solidFill>
                  <a:srgbClr val="FFFFFF"/>
                </a:solidFill>
              </a:rPr>
              <a:t>A</a:t>
            </a:r>
            <a:r>
              <a:rPr lang="da-DK" sz="1600" dirty="0" err="1">
                <a:solidFill>
                  <a:srgbClr val="FFFFFF"/>
                </a:solidFill>
              </a:rPr>
              <a:t>quacultur</a:t>
            </a:r>
            <a:r>
              <a:rPr lang="da-DK" sz="1600" dirty="0">
                <a:solidFill>
                  <a:srgbClr val="FFFFFF"/>
                </a:solidFill>
              </a:rPr>
              <a:t> </a:t>
            </a:r>
            <a:r>
              <a:rPr lang="da-DK" sz="1600" b="1" dirty="0">
                <a:solidFill>
                  <a:srgbClr val="FFFFFF"/>
                </a:solidFill>
              </a:rPr>
              <a:t>S</a:t>
            </a:r>
            <a:r>
              <a:rPr lang="da-DK" sz="1600" dirty="0">
                <a:solidFill>
                  <a:srgbClr val="FFFFFF"/>
                </a:solidFill>
              </a:rPr>
              <a:t>ystem</a:t>
            </a:r>
          </a:p>
        </p:txBody>
      </p:sp>
    </p:spTree>
    <p:extLst>
      <p:ext uri="{BB962C8B-B14F-4D97-AF65-F5344CB8AC3E}">
        <p14:creationId xmlns:p14="http://schemas.microsoft.com/office/powerpoint/2010/main" val="2239113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430F2808-F7C6-861E-30FC-DC18CBF5F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CB1A0452-63A5-5341-832F-5CB34447A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4057" y="6271437"/>
            <a:ext cx="794656" cy="439152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C1A1B57D-995A-784A-883B-CE8DF6C45DD2}"/>
              </a:ext>
            </a:extLst>
          </p:cNvPr>
          <p:cNvSpPr txBox="1"/>
          <p:nvPr/>
        </p:nvSpPr>
        <p:spPr>
          <a:xfrm>
            <a:off x="191396" y="6407968"/>
            <a:ext cx="3039036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Photo: Farm in a Box</a:t>
            </a:r>
            <a:endParaRPr kumimoji="0" lang="da-DK" sz="700" b="0" i="0" u="none" strike="noStrike" kern="1200" cap="none" spc="-1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Kilde: </a:t>
            </a:r>
            <a:r>
              <a:rPr kumimoji="0" lang="nb-NO" sz="700" b="0" i="0" u="none" strike="noStrike" kern="1200" cap="none" spc="-1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https</a:t>
            </a: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://</a:t>
            </a:r>
            <a:r>
              <a:rPr kumimoji="0" lang="nb-NO" sz="700" b="0" i="0" u="none" strike="noStrike" kern="1200" cap="none" spc="-1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flotvand.dk</a:t>
            </a: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/vandrensning/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6" y="172571"/>
            <a:ext cx="320413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1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Innovation</a:t>
            </a:r>
            <a:endParaRPr kumimoji="0" lang="da-DK" sz="2400" b="0" i="1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400" dirty="0">
                <a:solidFill>
                  <a:srgbClr val="002057"/>
                </a:solidFill>
                <a:latin typeface="Georgia"/>
              </a:rPr>
              <a:t>is </a:t>
            </a:r>
            <a:r>
              <a:rPr lang="da-DK" sz="2400" dirty="0" err="1">
                <a:solidFill>
                  <a:srgbClr val="002057"/>
                </a:solidFill>
                <a:latin typeface="Georgia"/>
              </a:rPr>
              <a:t>key</a:t>
            </a:r>
            <a:b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endParaRPr kumimoji="0" lang="da-DK" sz="2400" b="0" i="1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1CD59BED-CB7C-5D4D-B187-871E42A47F71}"/>
              </a:ext>
            </a:extLst>
          </p:cNvPr>
          <p:cNvSpPr txBox="1"/>
          <p:nvPr/>
        </p:nvSpPr>
        <p:spPr>
          <a:xfrm>
            <a:off x="78382" y="1349619"/>
            <a:ext cx="2785398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97485" marR="0" lvl="0" indent="-1974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Can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existing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farm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building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be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used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?</a:t>
            </a:r>
          </a:p>
          <a:p>
            <a:pPr marL="197485" marR="0" lvl="0" indent="-1974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Can mussels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be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used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as a supplement to biofilters for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water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purification</a:t>
            </a:r>
            <a:r>
              <a:rPr lang="da-DK" sz="1400" dirty="0">
                <a:solidFill>
                  <a:srgbClr val="002057"/>
                </a:solidFill>
                <a:latin typeface="Helvetica"/>
                <a:cs typeface="Helvetica"/>
              </a:rPr>
              <a:t>?</a:t>
            </a: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  <a:p>
            <a:pPr marL="197485" marR="0" lvl="0" indent="-19748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Can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willow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plantations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etc. Help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absorb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the last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nutrients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from the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filtered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discharge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?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CC8CC324-F9B3-23A8-971F-65BDDF43E807}"/>
              </a:ext>
            </a:extLst>
          </p:cNvPr>
          <p:cNvSpPr txBox="1"/>
          <p:nvPr/>
        </p:nvSpPr>
        <p:spPr>
          <a:xfrm>
            <a:off x="5647173" y="1034980"/>
            <a:ext cx="1336431" cy="1138773"/>
          </a:xfrm>
          <a:prstGeom prst="rect">
            <a:avLst/>
          </a:prstGeom>
          <a:solidFill>
            <a:srgbClr val="37CC82"/>
          </a:solidFill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415D2C"/>
                </a:solidFill>
              </a:rPr>
              <a:t>A </a:t>
            </a:r>
            <a:r>
              <a:rPr lang="da-DK" sz="1400" dirty="0" err="1">
                <a:solidFill>
                  <a:srgbClr val="415D2C"/>
                </a:solidFill>
              </a:rPr>
              <a:t>grown</a:t>
            </a:r>
            <a:r>
              <a:rPr lang="da-DK" sz="1400" dirty="0">
                <a:solidFill>
                  <a:srgbClr val="415D2C"/>
                </a:solidFill>
              </a:rPr>
              <a:t> </a:t>
            </a:r>
            <a:r>
              <a:rPr lang="da-DK" sz="1400" dirty="0" err="1">
                <a:solidFill>
                  <a:srgbClr val="415D2C"/>
                </a:solidFill>
              </a:rPr>
              <a:t>mussel</a:t>
            </a:r>
            <a:r>
              <a:rPr lang="da-DK" sz="1400" dirty="0">
                <a:solidFill>
                  <a:srgbClr val="415D2C"/>
                </a:solidFill>
              </a:rPr>
              <a:t> filters</a:t>
            </a:r>
          </a:p>
          <a:p>
            <a:r>
              <a:rPr lang="da-DK" sz="2000" b="1" dirty="0">
                <a:solidFill>
                  <a:srgbClr val="415D2C"/>
                </a:solidFill>
              </a:rPr>
              <a:t>300 </a:t>
            </a:r>
            <a:r>
              <a:rPr lang="da-DK" sz="2000" b="1" dirty="0" err="1">
                <a:solidFill>
                  <a:srgbClr val="415D2C"/>
                </a:solidFill>
              </a:rPr>
              <a:t>litres</a:t>
            </a:r>
            <a:r>
              <a:rPr lang="da-DK" sz="2000" b="1" dirty="0">
                <a:solidFill>
                  <a:srgbClr val="415D2C"/>
                </a:solidFill>
              </a:rPr>
              <a:t> per </a:t>
            </a:r>
            <a:r>
              <a:rPr lang="da-DK" sz="2000" b="1" dirty="0" err="1">
                <a:solidFill>
                  <a:srgbClr val="415D2C"/>
                </a:solidFill>
              </a:rPr>
              <a:t>day</a:t>
            </a:r>
            <a:endParaRPr lang="da-DK" sz="2000" b="1" dirty="0">
              <a:solidFill>
                <a:srgbClr val="415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963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6" y="172571"/>
            <a:ext cx="320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Creating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a </a:t>
            </a:r>
            <a:r>
              <a:rPr lang="da-DK" sz="2400" i="1" dirty="0">
                <a:solidFill>
                  <a:srgbClr val="002057"/>
                </a:solidFill>
                <a:latin typeface="Georgia" panose="02040502050405020303" pitchFamily="18" charset="0"/>
              </a:rPr>
              <a:t>real difference</a:t>
            </a:r>
            <a:endParaRPr lang="da-DK" sz="2400" dirty="0">
              <a:solidFill>
                <a:srgbClr val="002057"/>
              </a:solidFill>
              <a:latin typeface="Georgia" panose="02040502050405020303" pitchFamily="18" charset="0"/>
            </a:endParaRP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AD2E737-2687-5442-8C8B-A45563B8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B9A9F-22F5-9C40-A308-2F21C7FEECD1}" type="slidenum">
              <a:rPr lang="da-DK" smtClean="0"/>
              <a:t>17</a:t>
            </a:fld>
            <a:endParaRPr lang="da-DK"/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1CD59BED-CB7C-5D4D-B187-871E42A47F71}"/>
              </a:ext>
            </a:extLst>
          </p:cNvPr>
          <p:cNvSpPr txBox="1"/>
          <p:nvPr/>
        </p:nvSpPr>
        <p:spPr>
          <a:xfrm>
            <a:off x="78382" y="1991208"/>
            <a:ext cx="3039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spcBef>
                <a:spcPts val="800"/>
              </a:spcBef>
              <a:buFont typeface="Normal systemskrift"/>
              <a:buChar char="→"/>
            </a:pPr>
            <a:r>
              <a:rPr lang="en-GB" sz="1400" b="0" strike="noStrike" spc="-1" dirty="0" err="1">
                <a:solidFill>
                  <a:srgbClr val="002057"/>
                </a:solidFill>
                <a:latin typeface="Arial"/>
              </a:rPr>
              <a:t>GreenScale</a:t>
            </a:r>
            <a:r>
              <a:rPr lang="en-GB" sz="1400" b="0" strike="noStrike" spc="-1" dirty="0">
                <a:solidFill>
                  <a:srgbClr val="002057"/>
                </a:solidFill>
                <a:latin typeface="Arial"/>
              </a:rPr>
              <a:t> are ambitious both</a:t>
            </a:r>
            <a:br>
              <a:rPr lang="en-GB" sz="1400" b="0" strike="noStrike" spc="-1" dirty="0">
                <a:solidFill>
                  <a:srgbClr val="002057"/>
                </a:solidFill>
                <a:latin typeface="Arial"/>
              </a:rPr>
            </a:br>
            <a:r>
              <a:rPr lang="en-GB" sz="1400" b="0" strike="noStrike" spc="-1" dirty="0">
                <a:solidFill>
                  <a:srgbClr val="002057"/>
                </a:solidFill>
                <a:latin typeface="Arial"/>
              </a:rPr>
              <a:t>regarding sustainability</a:t>
            </a:r>
            <a:br>
              <a:rPr lang="en-GB" sz="1400" b="0" strike="noStrike" spc="-1" dirty="0">
                <a:solidFill>
                  <a:srgbClr val="002057"/>
                </a:solidFill>
                <a:latin typeface="Arial"/>
              </a:rPr>
            </a:br>
            <a:r>
              <a:rPr lang="en-GB" sz="1400" b="0" strike="noStrike" spc="-1" dirty="0">
                <a:solidFill>
                  <a:srgbClr val="002057"/>
                </a:solidFill>
                <a:latin typeface="Arial"/>
              </a:rPr>
              <a:t>and economy</a:t>
            </a:r>
            <a:endParaRPr lang="da-DK" sz="1400" dirty="0">
              <a:solidFill>
                <a:srgbClr val="002057"/>
              </a:solidFill>
              <a:latin typeface="Helvetica" pitchFamily="2" charset="0"/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824F781C-79F6-4643-8960-108396E00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900" y="0"/>
            <a:ext cx="905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71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66D9257C-665D-8742-8814-75F317A70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900" y="0"/>
            <a:ext cx="9055100" cy="6858000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66417A7F-0798-DC45-BD89-9E9113FF6514}"/>
              </a:ext>
            </a:extLst>
          </p:cNvPr>
          <p:cNvSpPr txBox="1"/>
          <p:nvPr/>
        </p:nvSpPr>
        <p:spPr>
          <a:xfrm>
            <a:off x="171076" y="172571"/>
            <a:ext cx="320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Next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  <a:r>
              <a:rPr lang="da-DK" sz="2400" i="1" dirty="0">
                <a:solidFill>
                  <a:srgbClr val="002057"/>
                </a:solidFill>
                <a:latin typeface="Georgia" panose="02040502050405020303" pitchFamily="18" charset="0"/>
              </a:rPr>
              <a:t>steps</a:t>
            </a:r>
            <a:endParaRPr lang="da-DK" sz="2400" dirty="0">
              <a:solidFill>
                <a:srgbClr val="002057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949F4096-40D6-3A4D-B7DF-6FBBF273F3DC}"/>
              </a:ext>
            </a:extLst>
          </p:cNvPr>
          <p:cNvSpPr txBox="1"/>
          <p:nvPr/>
        </p:nvSpPr>
        <p:spPr>
          <a:xfrm>
            <a:off x="78382" y="1991208"/>
            <a:ext cx="30390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The </a:t>
            </a:r>
            <a:r>
              <a:rPr lang="en-US" sz="1400" dirty="0" err="1">
                <a:solidFill>
                  <a:srgbClr val="002057"/>
                </a:solidFill>
                <a:latin typeface="Helvetica" pitchFamily="2" charset="0"/>
              </a:rPr>
              <a:t>GreenScale</a:t>
            </a: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 office and hub will be established i 2025</a:t>
            </a:r>
          </a:p>
          <a:p>
            <a:pPr marL="198000" indent="-198000"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The first land-based fish farm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is to be established in 2026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D378D6C9-6A42-424C-8521-AE63C61D4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063" y="5544595"/>
            <a:ext cx="1515415" cy="837466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0866C964-1AD9-A0A2-2DDC-3A1782B475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09" t="16385" r="55182" b="69549"/>
          <a:stretch/>
        </p:blipFill>
        <p:spPr>
          <a:xfrm>
            <a:off x="6914544" y="1026566"/>
            <a:ext cx="2309843" cy="96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5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F82284C2-60D5-D34B-B1DC-3BA7C72141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38" b="23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442EE63F-6A64-AC46-A71C-D2783EB9A3F8}"/>
              </a:ext>
            </a:extLst>
          </p:cNvPr>
          <p:cNvSpPr/>
          <p:nvPr/>
        </p:nvSpPr>
        <p:spPr>
          <a:xfrm>
            <a:off x="864854" y="2720235"/>
            <a:ext cx="57932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FFFFFF"/>
                </a:solidFill>
                <a:latin typeface="Georgia" panose="02040502050405020303" pitchFamily="18" charset="0"/>
              </a:rPr>
              <a:t>” We believe that aquaculture holds the answer to many of the problems the world face today. Especially if we can farm fish on land big scale.”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07B7746-6001-C14D-A338-E9878B23A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063" y="5551027"/>
            <a:ext cx="1492139" cy="8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9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felt 6">
            <a:extLst>
              <a:ext uri="{FF2B5EF4-FFF2-40B4-BE49-F238E27FC236}">
                <a16:creationId xmlns:a16="http://schemas.microsoft.com/office/drawing/2014/main" id="{3D0AC5AE-2F08-5E4A-8330-B1E31F5CE87F}"/>
              </a:ext>
            </a:extLst>
          </p:cNvPr>
          <p:cNvSpPr txBox="1"/>
          <p:nvPr/>
        </p:nvSpPr>
        <p:spPr>
          <a:xfrm>
            <a:off x="0" y="0"/>
            <a:ext cx="12192000" cy="6866091"/>
          </a:xfrm>
          <a:prstGeom prst="rect">
            <a:avLst/>
          </a:prstGeom>
          <a:solidFill>
            <a:srgbClr val="F3EBDE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02EF749-9BF0-2045-8CA4-83A294CA9614}"/>
              </a:ext>
            </a:extLst>
          </p:cNvPr>
          <p:cNvSpPr txBox="1"/>
          <p:nvPr/>
        </p:nvSpPr>
        <p:spPr>
          <a:xfrm>
            <a:off x="0" y="890315"/>
            <a:ext cx="121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200" dirty="0">
                <a:solidFill>
                  <a:srgbClr val="002057"/>
                </a:solidFill>
                <a:latin typeface="Helvetica Light" panose="020B0403020202020204" pitchFamily="34" charset="0"/>
              </a:rPr>
              <a:t>INITIATOR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3D9BEF05-3F09-2C4D-BFC5-426FB1C1C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364" y="1386358"/>
            <a:ext cx="4647273" cy="1101464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F040315C-7D70-2C42-80E0-992D42BF0BA5}"/>
              </a:ext>
            </a:extLst>
          </p:cNvPr>
          <p:cNvSpPr txBox="1"/>
          <p:nvPr/>
        </p:nvSpPr>
        <p:spPr>
          <a:xfrm>
            <a:off x="0" y="2475796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DEVELOPER OF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1AB10962-7377-4541-8E5A-9F37E03F3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195" y="2812666"/>
            <a:ext cx="1141610" cy="630889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41CC173B-0853-E842-8F43-DA3C5E9DD12F}"/>
              </a:ext>
            </a:extLst>
          </p:cNvPr>
          <p:cNvSpPr txBox="1"/>
          <p:nvPr/>
        </p:nvSpPr>
        <p:spPr>
          <a:xfrm>
            <a:off x="0" y="4281592"/>
            <a:ext cx="121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200" dirty="0">
                <a:solidFill>
                  <a:srgbClr val="002057"/>
                </a:solidFill>
                <a:latin typeface="Helvetica Light" panose="020B0403020202020204" pitchFamily="34" charset="0"/>
              </a:rPr>
              <a:t>FOUNDING PARTNERS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C886041F-1BAA-BF48-874F-767359F1E82D}"/>
              </a:ext>
            </a:extLst>
          </p:cNvPr>
          <p:cNvGrpSpPr/>
          <p:nvPr/>
        </p:nvGrpSpPr>
        <p:grpSpPr>
          <a:xfrm>
            <a:off x="618768" y="4910251"/>
            <a:ext cx="10879401" cy="1074133"/>
            <a:chOff x="554032" y="5103224"/>
            <a:chExt cx="10879401" cy="1074133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F3739A17-83BB-404F-A4AA-E3924BF6C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77018" y="5218179"/>
              <a:ext cx="1985092" cy="881999"/>
            </a:xfrm>
            <a:prstGeom prst="rect">
              <a:avLst/>
            </a:prstGeom>
          </p:spPr>
        </p:pic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7BDAFF07-C51C-5440-9B64-58B84F10F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93087" y="5319023"/>
              <a:ext cx="1554850" cy="858334"/>
            </a:xfrm>
            <a:prstGeom prst="rect">
              <a:avLst/>
            </a:prstGeom>
          </p:spPr>
        </p:pic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92124683-D43A-C44B-9AFD-CF3CE6EDD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9544" y="5103224"/>
              <a:ext cx="1051019" cy="805421"/>
            </a:xfrm>
            <a:prstGeom prst="rect">
              <a:avLst/>
            </a:prstGeom>
          </p:spPr>
        </p:pic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978E916A-A1A3-AB43-84A7-707601973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4032" y="5571552"/>
              <a:ext cx="1586942" cy="353277"/>
            </a:xfrm>
            <a:prstGeom prst="rect">
              <a:avLst/>
            </a:prstGeom>
          </p:spPr>
        </p:pic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C89B6EDD-DD50-B84F-9D86-5BD1A7165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841999" y="5303690"/>
              <a:ext cx="1591434" cy="572639"/>
            </a:xfrm>
            <a:prstGeom prst="rect">
              <a:avLst/>
            </a:prstGeom>
          </p:spPr>
        </p:pic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D2F0EE36-A7D9-544A-9760-A3C42309A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81596" y="5129326"/>
              <a:ext cx="1524000" cy="889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0766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BD87BCEC-EC35-8B47-AD51-06736E054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14090AB-0F87-9949-8866-6C8078764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1677" y="5564625"/>
            <a:ext cx="1603266" cy="886016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80812006-28FF-7C44-9649-14B271790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895" y="5414062"/>
            <a:ext cx="835289" cy="835289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E4368AD3-8E1A-B743-A9CD-3B8F24AF55DA}"/>
              </a:ext>
            </a:extLst>
          </p:cNvPr>
          <p:cNvSpPr txBox="1"/>
          <p:nvPr/>
        </p:nvSpPr>
        <p:spPr>
          <a:xfrm>
            <a:off x="335622" y="6320388"/>
            <a:ext cx="2906443" cy="61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greenscale.dk</a:t>
            </a:r>
            <a:endParaRPr kumimoji="0" lang="en-US" sz="1001" b="0" i="0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1" b="0" i="0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248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5F431552-A1B1-BE4D-9994-E6519BDB9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B8C2B9AF-8A3F-B645-B0D6-C6945A63B09F}"/>
              </a:ext>
            </a:extLst>
          </p:cNvPr>
          <p:cNvSpPr txBox="1"/>
          <p:nvPr/>
        </p:nvSpPr>
        <p:spPr>
          <a:xfrm>
            <a:off x="196105" y="1902777"/>
            <a:ext cx="3039036" cy="512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chemeClr val="bg2"/>
                </a:solidFill>
                <a:latin typeface="Helvetica" pitchFamily="2" charset="0"/>
              </a:rPr>
              <a:t>Danfoss is global leading player in energy efficiency</a:t>
            </a:r>
          </a:p>
          <a:p>
            <a:pPr marL="198000" indent="-198000"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chemeClr val="bg2"/>
                </a:solidFill>
                <a:latin typeface="Helvetica" pitchFamily="2" charset="0"/>
              </a:rPr>
              <a:t>Danfoss was among the first movers in aquaculture </a:t>
            </a:r>
          </a:p>
          <a:p>
            <a:pPr marL="198000" indent="-198000">
              <a:spcBef>
                <a:spcPts val="800"/>
              </a:spcBef>
              <a:buFont typeface="Normal systemskrift"/>
              <a:buChar char="→"/>
            </a:pPr>
            <a:endParaRPr lang="en-US" sz="1400" dirty="0">
              <a:solidFill>
                <a:schemeClr val="bg2"/>
              </a:solidFill>
              <a:latin typeface="Helvetica" pitchFamily="2" charset="0"/>
            </a:endParaRPr>
          </a:p>
          <a:p>
            <a:pPr marL="198000" indent="-198000">
              <a:spcBef>
                <a:spcPts val="800"/>
              </a:spcBef>
              <a:buFont typeface="Normal systemskrift"/>
              <a:buChar char="→"/>
            </a:pPr>
            <a:endParaRPr lang="en-US" sz="1400" dirty="0">
              <a:solidFill>
                <a:schemeClr val="bg2"/>
              </a:solidFill>
              <a:latin typeface="Helvetica" pitchFamily="2" charset="0"/>
            </a:endParaRPr>
          </a:p>
          <a:p>
            <a:pPr>
              <a:spcBef>
                <a:spcPts val="800"/>
              </a:spcBef>
            </a:pPr>
            <a:endParaRPr lang="en-US" sz="1400" dirty="0">
              <a:solidFill>
                <a:schemeClr val="bg2"/>
              </a:solidFill>
              <a:latin typeface="Helvetica" pitchFamily="2" charset="0"/>
            </a:endParaRPr>
          </a:p>
          <a:p>
            <a:pPr>
              <a:spcBef>
                <a:spcPts val="800"/>
              </a:spcBef>
            </a:pPr>
            <a:endParaRPr lang="en-US" sz="1400" dirty="0">
              <a:solidFill>
                <a:schemeClr val="bg2"/>
              </a:solidFill>
              <a:latin typeface="Helvetica" pitchFamily="2" charset="0"/>
            </a:endParaRPr>
          </a:p>
          <a:p>
            <a:pPr>
              <a:spcBef>
                <a:spcPts val="800"/>
              </a:spcBef>
            </a:pPr>
            <a:endParaRPr lang="en-US" sz="1400" dirty="0">
              <a:solidFill>
                <a:schemeClr val="bg2"/>
              </a:solidFill>
              <a:latin typeface="Helvetica" pitchFamily="2" charset="0"/>
            </a:endParaRPr>
          </a:p>
          <a:p>
            <a:pPr marL="198005" indent="-198005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da-DK" sz="1401" dirty="0">
                <a:solidFill>
                  <a:schemeClr val="bg2"/>
                </a:solidFill>
                <a:latin typeface="Helvetica" pitchFamily="2" charset="0"/>
              </a:rPr>
              <a:t>Danfoss </a:t>
            </a:r>
            <a:r>
              <a:rPr lang="da-DK" sz="1401" dirty="0" err="1">
                <a:solidFill>
                  <a:schemeClr val="bg2"/>
                </a:solidFill>
                <a:latin typeface="Helvetica" pitchFamily="2" charset="0"/>
              </a:rPr>
              <a:t>Aquaculture</a:t>
            </a:r>
            <a:r>
              <a:rPr lang="da-DK" sz="1401" dirty="0">
                <a:solidFill>
                  <a:schemeClr val="bg2"/>
                </a:solidFill>
                <a:latin typeface="Helvetica" pitchFamily="2" charset="0"/>
              </a:rPr>
              <a:t> is part of the green transition</a:t>
            </a:r>
          </a:p>
          <a:p>
            <a:pPr marL="198005" indent="-198005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1" dirty="0">
                <a:solidFill>
                  <a:schemeClr val="bg2"/>
                </a:solidFill>
                <a:latin typeface="Helvetica" pitchFamily="2" charset="0"/>
              </a:rPr>
              <a:t>Danfoss improve the efficiency of aquaculture facilities through programming, insight and technological innovation</a:t>
            </a:r>
            <a:endParaRPr lang="da-DK" sz="1401" dirty="0">
              <a:solidFill>
                <a:schemeClr val="bg2"/>
              </a:solidFill>
              <a:latin typeface="Helvetica" pitchFamily="2" charset="0"/>
            </a:endParaRPr>
          </a:p>
          <a:p>
            <a:pPr marL="198000" indent="-198000">
              <a:spcBef>
                <a:spcPts val="800"/>
              </a:spcBef>
              <a:buFont typeface="Normal systemskrift"/>
              <a:buChar char="→"/>
            </a:pPr>
            <a:endParaRPr lang="en-US" sz="1400" dirty="0">
              <a:solidFill>
                <a:schemeClr val="bg2"/>
              </a:solidFill>
              <a:latin typeface="Helvetica" pitchFamily="2" charset="0"/>
            </a:endParaRPr>
          </a:p>
          <a:p>
            <a:pPr marL="198000" indent="-198000">
              <a:spcBef>
                <a:spcPts val="800"/>
              </a:spcBef>
              <a:buFont typeface="Normal systemskrift"/>
              <a:buChar char="→"/>
            </a:pPr>
            <a:endParaRPr lang="en-US" sz="1400" dirty="0">
              <a:solidFill>
                <a:schemeClr val="bg2"/>
              </a:solidFill>
              <a:latin typeface="Helvetica" pitchFamily="2" charset="0"/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13389D72-1744-0447-B1D1-01EB6B473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6754" y="4937789"/>
            <a:ext cx="1641581" cy="729373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96A7EE0D-D58E-8645-B62C-164276FDB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3131" y="5823432"/>
            <a:ext cx="1406101" cy="77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85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534E86C0-044D-DC46-A4B0-28974D6E5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4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id="{02672FF2-E1A4-B91B-740D-5C738412F7D3}"/>
              </a:ext>
            </a:extLst>
          </p:cNvPr>
          <p:cNvGrpSpPr/>
          <p:nvPr/>
        </p:nvGrpSpPr>
        <p:grpSpPr>
          <a:xfrm>
            <a:off x="4188537" y="4722725"/>
            <a:ext cx="7839946" cy="1997990"/>
            <a:chOff x="4112201" y="3498078"/>
            <a:chExt cx="7392968" cy="1800000"/>
          </a:xfrm>
          <a:solidFill>
            <a:srgbClr val="E9E7DC"/>
          </a:solidFill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17EE2546-B7E4-B87B-9322-FBAB734781D2}"/>
                </a:ext>
              </a:extLst>
            </p:cNvPr>
            <p:cNvSpPr/>
            <p:nvPr/>
          </p:nvSpPr>
          <p:spPr>
            <a:xfrm>
              <a:off x="4112201" y="3498078"/>
              <a:ext cx="1800000" cy="1800000"/>
            </a:xfrm>
            <a:prstGeom prst="ellipse">
              <a:avLst/>
            </a:prstGeom>
            <a:grpFill/>
            <a:ln w="6350">
              <a:solidFill>
                <a:srgbClr val="F3EBD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400" b="1" dirty="0" err="1">
                  <a:solidFill>
                    <a:srgbClr val="0F1F56"/>
                  </a:solidFill>
                  <a:latin typeface="Calibri" panose="020F0502020204030204"/>
                </a:rPr>
                <a:t>Increased</a:t>
              </a:r>
              <a:r>
                <a:rPr lang="da-DK" sz="1400" b="1" dirty="0">
                  <a:solidFill>
                    <a:srgbClr val="0F1F56"/>
                  </a:solidFill>
                  <a:latin typeface="Calibri" panose="020F0502020204030204"/>
                </a:rPr>
                <a:t> </a:t>
              </a:r>
              <a:r>
                <a:rPr lang="da-DK" sz="1400" b="1" dirty="0" err="1">
                  <a:solidFill>
                    <a:srgbClr val="0F1F56"/>
                  </a:solidFill>
                  <a:latin typeface="Calibri" panose="020F0502020204030204"/>
                </a:rPr>
                <a:t>income</a:t>
              </a:r>
              <a:endPara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for the farmers</a:t>
              </a:r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3A1596CF-8863-2FB2-0DCA-8963C77E0FA8}"/>
                </a:ext>
              </a:extLst>
            </p:cNvPr>
            <p:cNvSpPr/>
            <p:nvPr/>
          </p:nvSpPr>
          <p:spPr>
            <a:xfrm>
              <a:off x="5976524" y="3498078"/>
              <a:ext cx="1800000" cy="1800000"/>
            </a:xfrm>
            <a:prstGeom prst="ellipse">
              <a:avLst/>
            </a:prstGeom>
            <a:grpFill/>
            <a:ln w="6350">
              <a:solidFill>
                <a:srgbClr val="F3EBD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Reduced</a:t>
              </a:r>
              <a:r>
                <a:rPr kumimoji="0" lang="da-DK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carbon</a:t>
              </a:r>
              <a:r>
                <a:rPr lang="da-DK" sz="1400" b="1" dirty="0">
                  <a:solidFill>
                    <a:srgbClr val="0F1F56"/>
                  </a:solidFill>
                  <a:latin typeface="Calibri" panose="020F0502020204030204"/>
                </a:rPr>
                <a:t> </a:t>
              </a:r>
              <a:r>
                <a:rPr lang="da-DK" sz="1400" b="1" dirty="0" err="1">
                  <a:solidFill>
                    <a:srgbClr val="0F1F56"/>
                  </a:solidFill>
                  <a:latin typeface="Calibri" panose="020F0502020204030204"/>
                </a:rPr>
                <a:t>emisson</a:t>
              </a:r>
              <a:endPara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861B9A57-63C8-EB73-ECC4-9038146E368D}"/>
                </a:ext>
              </a:extLst>
            </p:cNvPr>
            <p:cNvSpPr/>
            <p:nvPr/>
          </p:nvSpPr>
          <p:spPr>
            <a:xfrm>
              <a:off x="7840846" y="3498078"/>
              <a:ext cx="1800000" cy="1800000"/>
            </a:xfrm>
            <a:prstGeom prst="ellipse">
              <a:avLst/>
            </a:prstGeom>
            <a:grpFill/>
            <a:ln w="6350">
              <a:solidFill>
                <a:srgbClr val="F3EBD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Reduced</a:t>
              </a:r>
              <a:endPara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400" b="1" dirty="0" err="1">
                  <a:solidFill>
                    <a:srgbClr val="0F1F56"/>
                  </a:solidFill>
                  <a:latin typeface="Calibri" panose="020F0502020204030204"/>
                </a:rPr>
                <a:t>Nutrient</a:t>
              </a:r>
              <a:r>
                <a:rPr lang="da-DK" sz="1400" b="1" dirty="0">
                  <a:solidFill>
                    <a:srgbClr val="0F1F56"/>
                  </a:solidFill>
                  <a:latin typeface="Calibri" panose="020F0502020204030204"/>
                </a:rPr>
                <a:t> </a:t>
              </a:r>
              <a:r>
                <a:rPr lang="da-DK" sz="1400" b="1" dirty="0" err="1">
                  <a:solidFill>
                    <a:srgbClr val="0F1F56"/>
                  </a:solidFill>
                  <a:latin typeface="Calibri" panose="020F0502020204030204"/>
                </a:rPr>
                <a:t>discharge</a:t>
              </a:r>
              <a:endPara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6A1DA36-18FC-AD0F-55D2-F950FBDAEFC0}"/>
                </a:ext>
              </a:extLst>
            </p:cNvPr>
            <p:cNvSpPr/>
            <p:nvPr/>
          </p:nvSpPr>
          <p:spPr>
            <a:xfrm>
              <a:off x="9705169" y="3498078"/>
              <a:ext cx="1800000" cy="1800000"/>
            </a:xfrm>
            <a:prstGeom prst="ellipse">
              <a:avLst/>
            </a:prstGeom>
            <a:grpFill/>
            <a:ln w="6350">
              <a:solidFill>
                <a:srgbClr val="F3EBD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Increased</a:t>
              </a:r>
              <a:r>
                <a:rPr kumimoji="0" lang="da-DK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a-DK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F1F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export</a:t>
              </a:r>
              <a:endPara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400" dirty="0">
                  <a:solidFill>
                    <a:srgbClr val="0F1F56"/>
                  </a:solidFill>
                  <a:latin typeface="Calibri" panose="020F0502020204030204"/>
                </a:rPr>
                <a:t>of </a:t>
              </a:r>
              <a:r>
                <a:rPr lang="da-DK" sz="1400" dirty="0" err="1">
                  <a:solidFill>
                    <a:srgbClr val="0F1F56"/>
                  </a:solidFill>
                  <a:latin typeface="Calibri" panose="020F0502020204030204"/>
                </a:rPr>
                <a:t>technologies</a:t>
              </a:r>
              <a:endPara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Rektangel 10">
            <a:extLst>
              <a:ext uri="{FF2B5EF4-FFF2-40B4-BE49-F238E27FC236}">
                <a16:creationId xmlns:a16="http://schemas.microsoft.com/office/drawing/2014/main" id="{6E8CCB07-068D-83CD-3ADE-3824315E90FE}"/>
              </a:ext>
            </a:extLst>
          </p:cNvPr>
          <p:cNvSpPr/>
          <p:nvPr/>
        </p:nvSpPr>
        <p:spPr>
          <a:xfrm>
            <a:off x="2" y="0"/>
            <a:ext cx="3751474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B6B433C8-EACD-A41A-509D-AFEC83E38BBF}"/>
              </a:ext>
            </a:extLst>
          </p:cNvPr>
          <p:cNvSpPr txBox="1"/>
          <p:nvPr/>
        </p:nvSpPr>
        <p:spPr>
          <a:xfrm>
            <a:off x="163518" y="1457518"/>
            <a:ext cx="3543242" cy="449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F1F56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98000" marR="0" lvl="0" indent="-198000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G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eenScale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enables the establishment of a global aquaculture industry and technology hub starting in the Southern Denmark region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GreenScale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enables Danish farmers to convert parts of current production to fish farming,- acting as a catalyst </a:t>
            </a:r>
            <a:r>
              <a:rPr lang="en-US" sz="1400" dirty="0">
                <a:solidFill>
                  <a:srgbClr val="0F1F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more local produced sustainable fish production</a:t>
            </a:r>
          </a:p>
          <a:p>
            <a:pPr marL="198000" lvl="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GreenScale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F1F56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will support innovation and collaboration among members to implement the vision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400" dirty="0">
              <a:solidFill>
                <a:srgbClr val="0F1F56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F1F56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400" dirty="0">
              <a:solidFill>
                <a:srgbClr val="0F1F56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BB132826-1EDE-EE7D-3AF7-17CE8D796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573" y="314182"/>
            <a:ext cx="4618658" cy="3955795"/>
          </a:xfrm>
          <a:prstGeom prst="rect">
            <a:avLst/>
          </a:prstGeom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F27C8D83-FA82-AC4C-FBD6-57D6CD0AD9F6}"/>
              </a:ext>
            </a:extLst>
          </p:cNvPr>
          <p:cNvSpPr txBox="1"/>
          <p:nvPr/>
        </p:nvSpPr>
        <p:spPr>
          <a:xfrm>
            <a:off x="171075" y="341013"/>
            <a:ext cx="3450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>
                <a:solidFill>
                  <a:srgbClr val="002057"/>
                </a:solidFill>
                <a:latin typeface="Georgia" panose="02040502050405020303" pitchFamily="18" charset="0"/>
              </a:rPr>
              <a:t>Vision</a:t>
            </a:r>
            <a:endParaRPr lang="da-DK" sz="2400" dirty="0">
              <a:solidFill>
                <a:srgbClr val="002057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4EB6640-48FB-DCFF-21E7-C76364DC339F}"/>
              </a:ext>
            </a:extLst>
          </p:cNvPr>
          <p:cNvSpPr txBox="1"/>
          <p:nvPr/>
        </p:nvSpPr>
        <p:spPr>
          <a:xfrm>
            <a:off x="4104536" y="4189591"/>
            <a:ext cx="709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i="1" u="none" strike="noStrike" kern="1200" cap="none" spc="0" normalizeH="0" baseline="0" noProof="0" dirty="0" err="1">
                <a:ln>
                  <a:noFill/>
                </a:ln>
                <a:solidFill>
                  <a:srgbClr val="37CC8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Expected</a:t>
            </a:r>
            <a:r>
              <a:rPr kumimoji="0" lang="da-DK" i="1" u="none" strike="noStrike" kern="1200" cap="none" spc="0" normalizeH="0" baseline="0" noProof="0" dirty="0">
                <a:ln>
                  <a:noFill/>
                </a:ln>
                <a:solidFill>
                  <a:srgbClr val="37CC8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a-DK" i="1" u="none" strike="noStrike" kern="1200" cap="none" spc="0" normalizeH="0" baseline="0" noProof="0" dirty="0" err="1">
                <a:ln>
                  <a:noFill/>
                </a:ln>
                <a:solidFill>
                  <a:srgbClr val="37CC8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effects</a:t>
            </a:r>
            <a:endParaRPr kumimoji="0" lang="da-DK" i="1" u="none" strike="noStrike" kern="1200" cap="none" spc="0" normalizeH="0" baseline="0" noProof="0" dirty="0">
              <a:ln>
                <a:noFill/>
              </a:ln>
              <a:solidFill>
                <a:srgbClr val="37CC8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90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6FF8F958-48C1-3546-82A6-2F67EA7B8935}"/>
              </a:ext>
            </a:extLst>
          </p:cNvPr>
          <p:cNvSpPr txBox="1"/>
          <p:nvPr/>
        </p:nvSpPr>
        <p:spPr>
          <a:xfrm>
            <a:off x="3275064" y="0"/>
            <a:ext cx="489112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5" y="341013"/>
            <a:ext cx="345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err="1">
                <a:solidFill>
                  <a:srgbClr val="002057"/>
                </a:solidFill>
                <a:latin typeface="Georgia" panose="02040502050405020303" pitchFamily="18" charset="0"/>
              </a:rPr>
              <a:t>Mega</a:t>
            </a:r>
            <a:r>
              <a:rPr lang="da-DK" sz="2400" i="1" dirty="0">
                <a:solidFill>
                  <a:srgbClr val="002057"/>
                </a:solidFill>
                <a:latin typeface="Georgia" panose="02040502050405020303" pitchFamily="18" charset="0"/>
              </a:rPr>
              <a:t> trends overlap</a:t>
            </a:r>
          </a:p>
          <a:p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in agri- and </a:t>
            </a:r>
            <a:r>
              <a:rPr lang="da-DK" sz="2400" dirty="0" err="1">
                <a:solidFill>
                  <a:srgbClr val="002057"/>
                </a:solidFill>
                <a:latin typeface="Georgia" panose="02040502050405020303" pitchFamily="18" charset="0"/>
              </a:rPr>
              <a:t>aquaculture</a:t>
            </a:r>
            <a:r>
              <a:rPr lang="da-DK" sz="2400" dirty="0">
                <a:solidFill>
                  <a:srgbClr val="002057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90E84F50-06DC-CF42-8146-6DD51D43C51A}"/>
              </a:ext>
            </a:extLst>
          </p:cNvPr>
          <p:cNvSpPr txBox="1"/>
          <p:nvPr/>
        </p:nvSpPr>
        <p:spPr>
          <a:xfrm>
            <a:off x="106156" y="1991208"/>
            <a:ext cx="3515347" cy="23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Growing population and food scarcity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Demand of sustainable food production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Food safety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Local produce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Traceability</a:t>
            </a:r>
          </a:p>
          <a:p>
            <a:pPr marL="198000" indent="-198000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Reduction of carbon and nutrient discharge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61399CB-1DB5-344F-C2B4-39941F118D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47" r="1948"/>
          <a:stretch/>
        </p:blipFill>
        <p:spPr>
          <a:xfrm>
            <a:off x="3868609" y="0"/>
            <a:ext cx="8323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38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B917D-6410-667F-4806-B4164F40E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felt 11">
            <a:extLst>
              <a:ext uri="{FF2B5EF4-FFF2-40B4-BE49-F238E27FC236}">
                <a16:creationId xmlns:a16="http://schemas.microsoft.com/office/drawing/2014/main" id="{8E8AD74F-22F9-184D-CB0A-B2F05D1D2937}"/>
              </a:ext>
            </a:extLst>
          </p:cNvPr>
          <p:cNvSpPr txBox="1"/>
          <p:nvPr/>
        </p:nvSpPr>
        <p:spPr>
          <a:xfrm>
            <a:off x="106157" y="1991208"/>
            <a:ext cx="3039036" cy="2941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en-US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Worlds </a:t>
            </a:r>
            <a:r>
              <a:rPr lang="en-US" sz="1401" dirty="0">
                <a:solidFill>
                  <a:srgbClr val="002057"/>
                </a:solidFill>
                <a:latin typeface="Helvetica" pitchFamily="2" charset="0"/>
              </a:rPr>
              <a:t>p</a:t>
            </a:r>
            <a:r>
              <a:rPr kumimoji="0" lang="en-US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opulation</a:t>
            </a:r>
            <a:r>
              <a:rPr kumimoji="0" lang="en-US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growth increases the need for healthy protein</a:t>
            </a:r>
          </a:p>
          <a:p>
            <a:pPr marL="198005" indent="-198005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  <a:defRPr/>
            </a:pP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Great demand for 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fish</a:t>
            </a: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in the future</a:t>
            </a:r>
          </a:p>
          <a:p>
            <a:pPr marL="198005" indent="-198005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  <a:defRPr/>
            </a:pPr>
            <a:r>
              <a:rPr lang="en-US" sz="1401" dirty="0">
                <a:solidFill>
                  <a:srgbClr val="002057"/>
                </a:solidFill>
                <a:latin typeface="Helvetica" pitchFamily="2" charset="0"/>
              </a:rPr>
              <a:t>Fast growing market world wide</a:t>
            </a:r>
          </a:p>
          <a:p>
            <a:pPr marL="198005" indent="-198005">
              <a:lnSpc>
                <a:spcPts val="2000"/>
              </a:lnSpc>
              <a:spcBef>
                <a:spcPts val="800"/>
              </a:spcBef>
              <a:buFont typeface="Normal systemskrift"/>
              <a:buChar char="→"/>
              <a:defRPr/>
            </a:pPr>
            <a:r>
              <a:rPr lang="en-US" sz="1401" dirty="0">
                <a:solidFill>
                  <a:srgbClr val="002057"/>
                </a:solidFill>
                <a:latin typeface="Helvetica" pitchFamily="2" charset="0"/>
              </a:rPr>
              <a:t>The Danish consumers should be introduced to local produced fish as a more healthy and sustainable protein source</a:t>
            </a:r>
            <a:endParaRPr kumimoji="0" lang="da-DK" sz="1401" b="0" i="0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2A0AEF8E-B265-F72F-B691-ABA54D02CFD6}"/>
              </a:ext>
            </a:extLst>
          </p:cNvPr>
          <p:cNvSpPr txBox="1"/>
          <p:nvPr/>
        </p:nvSpPr>
        <p:spPr>
          <a:xfrm>
            <a:off x="171076" y="333341"/>
            <a:ext cx="3943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Growing Markets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7F2A7B6-EC5B-4DF9-1178-951063A4A0E3}"/>
              </a:ext>
            </a:extLst>
          </p:cNvPr>
          <p:cNvSpPr txBox="1"/>
          <p:nvPr/>
        </p:nvSpPr>
        <p:spPr>
          <a:xfrm>
            <a:off x="191396" y="6407969"/>
            <a:ext cx="3039036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*</a:t>
            </a:r>
            <a:r>
              <a:rPr kumimoji="0" lang="nb-NO" sz="700" b="0" i="0" u="none" strike="noStrike" kern="1200" cap="none" spc="-1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Aquaculture</a:t>
            </a: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Global Market Report 2024,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Research and Markets, </a:t>
            </a:r>
            <a:r>
              <a:rPr kumimoji="0" lang="nb-NO" sz="700" b="0" i="0" u="none" strike="noStrike" kern="1200" cap="none" spc="-1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February</a:t>
            </a:r>
            <a:r>
              <a:rPr kumimoji="0" lang="nb-NO" sz="700" b="0" i="0" u="none" strike="noStrike" kern="1200" cap="none" spc="-1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2024</a:t>
            </a:r>
            <a:endParaRPr kumimoji="0" lang="da-DK" sz="700" b="0" i="0" u="none" strike="noStrike" kern="1200" cap="none" spc="-1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1B51A4A4-6B2C-DB72-A390-D68D690F7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801" y="1"/>
            <a:ext cx="9093200" cy="6858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4A2DABD0-7DAA-E0A6-10F8-C962DC04C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4057" y="6271438"/>
            <a:ext cx="794656" cy="439152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2EA89AC-A853-4A59-BC53-508DCB8018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37" t="7710" r="40237" b="85558"/>
          <a:stretch/>
        </p:blipFill>
        <p:spPr>
          <a:xfrm>
            <a:off x="6947135" y="457368"/>
            <a:ext cx="4748980" cy="461665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64C04051-FFEE-E814-7318-E97951B00F69}"/>
              </a:ext>
            </a:extLst>
          </p:cNvPr>
          <p:cNvSpPr txBox="1"/>
          <p:nvPr/>
        </p:nvSpPr>
        <p:spPr>
          <a:xfrm>
            <a:off x="7944465" y="403404"/>
            <a:ext cx="3005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Markets Development</a:t>
            </a:r>
          </a:p>
        </p:txBody>
      </p:sp>
    </p:spTree>
    <p:extLst>
      <p:ext uri="{BB962C8B-B14F-4D97-AF65-F5344CB8AC3E}">
        <p14:creationId xmlns:p14="http://schemas.microsoft.com/office/powerpoint/2010/main" val="3496036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0FE9F163-742C-5247-9D54-C26EC1E5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462" y="8047"/>
            <a:ext cx="9067801" cy="6858000"/>
          </a:xfrm>
          <a:prstGeom prst="rect">
            <a:avLst/>
          </a:prstGeom>
        </p:spPr>
      </p:pic>
      <p:sp>
        <p:nvSpPr>
          <p:cNvPr id="32" name="Tekstfelt 31">
            <a:extLst>
              <a:ext uri="{FF2B5EF4-FFF2-40B4-BE49-F238E27FC236}">
                <a16:creationId xmlns:a16="http://schemas.microsoft.com/office/drawing/2014/main" id="{B76764C8-DF55-6047-AAD8-FDAD29A2F509}"/>
              </a:ext>
            </a:extLst>
          </p:cNvPr>
          <p:cNvSpPr txBox="1"/>
          <p:nvPr/>
        </p:nvSpPr>
        <p:spPr>
          <a:xfrm>
            <a:off x="171076" y="172572"/>
            <a:ext cx="3204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Industry </a:t>
            </a:r>
            <a:r>
              <a:rPr kumimoji="0" lang="da-DK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insight</a:t>
            </a:r>
            <a:endParaRPr kumimoji="0" lang="da-DK" sz="2400" b="0" i="0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0" i="1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Pig vs. Trout</a:t>
            </a: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EF17484B-DFA7-904B-8263-B47FD6BB355A}"/>
              </a:ext>
            </a:extLst>
          </p:cNvPr>
          <p:cNvSpPr txBox="1"/>
          <p:nvPr/>
        </p:nvSpPr>
        <p:spPr>
          <a:xfrm>
            <a:off x="106157" y="1991208"/>
            <a:ext cx="3039036" cy="3505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Little/no 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growth</a:t>
            </a: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potential 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within</a:t>
            </a: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pig 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production</a:t>
            </a: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</a:p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lang="da-DK" sz="1401" dirty="0">
                <a:solidFill>
                  <a:srgbClr val="002057"/>
                </a:solidFill>
                <a:latin typeface="Helvetica" pitchFamily="2" charset="0"/>
              </a:rPr>
              <a:t>G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rowth</a:t>
            </a: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potential 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within</a:t>
            </a: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fish</a:t>
            </a:r>
            <a:r>
              <a:rPr kumimoji="0" lang="da-DK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da-DK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production</a:t>
            </a:r>
            <a:endParaRPr kumimoji="0" lang="da-DK" sz="1401" b="0" i="0" u="none" strike="noStrike" kern="1200" cap="none" spc="0" normalizeH="0" baseline="0" noProof="0" dirty="0">
              <a:ln>
                <a:noFill/>
              </a:ln>
              <a:solidFill>
                <a:srgbClr val="002057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en-US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Fish farming is competitive when measured in terms of payback time</a:t>
            </a:r>
          </a:p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lang="en-US" sz="1401" dirty="0">
                <a:solidFill>
                  <a:srgbClr val="002057"/>
                </a:solidFill>
                <a:latin typeface="Helvetica" pitchFamily="2" charset="0"/>
              </a:rPr>
              <a:t>Denmark has a history of trout farming</a:t>
            </a:r>
          </a:p>
          <a:p>
            <a:pPr marL="198005" marR="0" lvl="0" indent="-198005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Normal systemskrift"/>
              <a:buChar char="→"/>
              <a:tabLst/>
              <a:defRPr/>
            </a:pPr>
            <a:r>
              <a:rPr kumimoji="0" lang="en-US" sz="1401" b="0" i="0" u="none" strike="noStrike" kern="1200" cap="none" spc="0" normalizeH="0" baseline="0" noProof="0" dirty="0" err="1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GreenScale</a:t>
            </a:r>
            <a:r>
              <a:rPr kumimoji="0" lang="en-US" sz="1401" b="0" i="0" u="none" strike="noStrike" kern="1200" cap="none" spc="0" normalizeH="0" baseline="0" noProof="0" dirty="0">
                <a:ln>
                  <a:noFill/>
                </a:ln>
                <a:solidFill>
                  <a:srgbClr val="002057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will push the market of local produced trout</a:t>
            </a:r>
          </a:p>
        </p:txBody>
      </p:sp>
      <p:pic>
        <p:nvPicPr>
          <p:cNvPr id="34" name="Billede 33">
            <a:extLst>
              <a:ext uri="{FF2B5EF4-FFF2-40B4-BE49-F238E27FC236}">
                <a16:creationId xmlns:a16="http://schemas.microsoft.com/office/drawing/2014/main" id="{581F3444-D3BD-C34F-8AEF-347C09C93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7990" y="6265088"/>
            <a:ext cx="806145" cy="445502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DF082251-AB68-8332-48FB-8925822C542A}"/>
              </a:ext>
            </a:extLst>
          </p:cNvPr>
          <p:cNvSpPr txBox="1"/>
          <p:nvPr/>
        </p:nvSpPr>
        <p:spPr>
          <a:xfrm>
            <a:off x="6461090" y="4600878"/>
            <a:ext cx="566245" cy="307777"/>
          </a:xfrm>
          <a:prstGeom prst="rect">
            <a:avLst/>
          </a:prstGeom>
          <a:solidFill>
            <a:srgbClr val="415D2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</a:rPr>
              <a:t>Years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85F90175-B1E1-3FAC-E3D7-F61BAE01BB99}"/>
              </a:ext>
            </a:extLst>
          </p:cNvPr>
          <p:cNvSpPr txBox="1"/>
          <p:nvPr/>
        </p:nvSpPr>
        <p:spPr>
          <a:xfrm>
            <a:off x="8221226" y="4567419"/>
            <a:ext cx="566245" cy="307777"/>
          </a:xfrm>
          <a:prstGeom prst="rect">
            <a:avLst/>
          </a:prstGeom>
          <a:solidFill>
            <a:srgbClr val="415D2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</a:rPr>
              <a:t>Years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660DFBAC-6442-0EFA-F05C-E2B6D25B28E9}"/>
              </a:ext>
            </a:extLst>
          </p:cNvPr>
          <p:cNvSpPr txBox="1"/>
          <p:nvPr/>
        </p:nvSpPr>
        <p:spPr>
          <a:xfrm>
            <a:off x="9963806" y="4604298"/>
            <a:ext cx="566245" cy="307777"/>
          </a:xfrm>
          <a:prstGeom prst="rect">
            <a:avLst/>
          </a:prstGeom>
          <a:solidFill>
            <a:srgbClr val="415D2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</a:rPr>
              <a:t>Years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872DDA3-A0AA-64F5-B2D6-60FDA072DA82}"/>
              </a:ext>
            </a:extLst>
          </p:cNvPr>
          <p:cNvSpPr txBox="1"/>
          <p:nvPr/>
        </p:nvSpPr>
        <p:spPr>
          <a:xfrm>
            <a:off x="9046809" y="2738756"/>
            <a:ext cx="2141933" cy="369332"/>
          </a:xfrm>
          <a:prstGeom prst="rect">
            <a:avLst/>
          </a:prstGeom>
          <a:solidFill>
            <a:srgbClr val="415D2C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                                     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2CD624BC-580C-225E-8388-0A8CAFAA85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991" t="32210" r="14904" b="62405"/>
          <a:stretch/>
        </p:blipFill>
        <p:spPr>
          <a:xfrm flipV="1">
            <a:off x="10389284" y="2775786"/>
            <a:ext cx="451148" cy="360000"/>
          </a:xfrm>
          <a:prstGeom prst="rect">
            <a:avLst/>
          </a:prstGeo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FDEA2B85-63A1-35C3-537D-B7610331E9B0}"/>
              </a:ext>
            </a:extLst>
          </p:cNvPr>
          <p:cNvGrpSpPr/>
          <p:nvPr/>
        </p:nvGrpSpPr>
        <p:grpSpPr>
          <a:xfrm>
            <a:off x="9327359" y="2764947"/>
            <a:ext cx="342000" cy="342000"/>
            <a:chOff x="5889484" y="2432923"/>
            <a:chExt cx="3959123" cy="3495607"/>
          </a:xfrm>
        </p:grpSpPr>
        <p:pic>
          <p:nvPicPr>
            <p:cNvPr id="8" name="Billede 7">
              <a:extLst>
                <a:ext uri="{FF2B5EF4-FFF2-40B4-BE49-F238E27FC236}">
                  <a16:creationId xmlns:a16="http://schemas.microsoft.com/office/drawing/2014/main" id="{F587CE66-4809-BD05-020D-F3B3025AD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8695" t="32943" r="27759" b="61747"/>
            <a:stretch/>
          </p:blipFill>
          <p:spPr>
            <a:xfrm rot="5400000">
              <a:off x="6121242" y="2201165"/>
              <a:ext cx="3495607" cy="3959123"/>
            </a:xfrm>
            <a:prstGeom prst="rect">
              <a:avLst/>
            </a:prstGeom>
          </p:spPr>
        </p:pic>
        <p:pic>
          <p:nvPicPr>
            <p:cNvPr id="10" name="Billede 9">
              <a:extLst>
                <a:ext uri="{FF2B5EF4-FFF2-40B4-BE49-F238E27FC236}">
                  <a16:creationId xmlns:a16="http://schemas.microsoft.com/office/drawing/2014/main" id="{49BA4ADF-8BE4-E9A2-F201-FD743535A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564" t="33625" r="29790" b="64876"/>
            <a:stretch/>
          </p:blipFill>
          <p:spPr>
            <a:xfrm rot="5400000">
              <a:off x="7359498" y="2794276"/>
              <a:ext cx="865055" cy="1518241"/>
            </a:xfrm>
            <a:prstGeom prst="rect">
              <a:avLst/>
            </a:prstGeom>
          </p:spPr>
        </p:pic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84A36685-B366-A7B1-1A89-7DCCAF689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564" t="33625" r="29790" b="64876"/>
            <a:stretch/>
          </p:blipFill>
          <p:spPr>
            <a:xfrm rot="5400000">
              <a:off x="7595823" y="3934845"/>
              <a:ext cx="865055" cy="1518241"/>
            </a:xfrm>
            <a:prstGeom prst="rect">
              <a:avLst/>
            </a:prstGeom>
          </p:spPr>
        </p:pic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EC7EC2C4-1A15-28AD-8779-3CF5E3633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564" t="33625" r="29790" b="64876"/>
            <a:stretch/>
          </p:blipFill>
          <p:spPr>
            <a:xfrm rot="5400000">
              <a:off x="6836702" y="3978316"/>
              <a:ext cx="865055" cy="566244"/>
            </a:xfrm>
            <a:prstGeom prst="rect">
              <a:avLst/>
            </a:prstGeom>
          </p:spPr>
        </p:pic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BDA517CD-0DCC-82CA-4F6B-D4BB96930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189" t="33647" r="29436" b="64184"/>
            <a:stretch/>
          </p:blipFill>
          <p:spPr>
            <a:xfrm rot="16200000">
              <a:off x="7229144" y="3343879"/>
              <a:ext cx="369332" cy="161729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23F0A522-B252-5F4A-B1BB-AB2A473DC1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087" t="61898" r="74021" b="15652"/>
          <a:stretch/>
        </p:blipFill>
        <p:spPr>
          <a:xfrm>
            <a:off x="3065725" y="2711053"/>
            <a:ext cx="2454310" cy="1539652"/>
          </a:xfrm>
          <a:prstGeom prst="rect">
            <a:avLst/>
          </a:prstGeom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EEA42BF8-788F-A229-EDC5-33A311E580F2}"/>
              </a:ext>
            </a:extLst>
          </p:cNvPr>
          <p:cNvSpPr txBox="1"/>
          <p:nvPr/>
        </p:nvSpPr>
        <p:spPr>
          <a:xfrm>
            <a:off x="6029009" y="2745088"/>
            <a:ext cx="2915670" cy="400110"/>
          </a:xfrm>
          <a:prstGeom prst="rect">
            <a:avLst/>
          </a:prstGeom>
          <a:solidFill>
            <a:srgbClr val="415D2C"/>
          </a:solidFill>
        </p:spPr>
        <p:txBody>
          <a:bodyPr wrap="non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Industry </a:t>
            </a:r>
            <a:r>
              <a:rPr lang="da-DK" sz="2000" b="1" dirty="0" err="1">
                <a:solidFill>
                  <a:schemeClr val="bg1"/>
                </a:solidFill>
              </a:rPr>
              <a:t>growth</a:t>
            </a:r>
            <a:r>
              <a:rPr lang="da-DK" sz="2000" b="1" dirty="0">
                <a:solidFill>
                  <a:schemeClr val="bg1"/>
                </a:solidFill>
              </a:rPr>
              <a:t> potential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7D453A08-7A40-E387-B28F-BEE439AA8632}"/>
              </a:ext>
            </a:extLst>
          </p:cNvPr>
          <p:cNvSpPr txBox="1"/>
          <p:nvPr/>
        </p:nvSpPr>
        <p:spPr>
          <a:xfrm>
            <a:off x="6017934" y="3228945"/>
            <a:ext cx="1659429" cy="400110"/>
          </a:xfrm>
          <a:prstGeom prst="rect">
            <a:avLst/>
          </a:prstGeom>
          <a:solidFill>
            <a:srgbClr val="415D2C"/>
          </a:solidFill>
        </p:spPr>
        <p:txBody>
          <a:bodyPr wrap="non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Pay back time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1ABF376D-A386-4ED4-68EA-8752BBAAF3CF}"/>
              </a:ext>
            </a:extLst>
          </p:cNvPr>
          <p:cNvSpPr txBox="1"/>
          <p:nvPr/>
        </p:nvSpPr>
        <p:spPr>
          <a:xfrm>
            <a:off x="8943033" y="1808703"/>
            <a:ext cx="2141933" cy="369332"/>
          </a:xfrm>
          <a:prstGeom prst="rect">
            <a:avLst/>
          </a:prstGeom>
          <a:solidFill>
            <a:srgbClr val="415D2C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AEEB01CD-BB98-F1E2-EBE9-923E813178E5}"/>
              </a:ext>
            </a:extLst>
          </p:cNvPr>
          <p:cNvSpPr txBox="1"/>
          <p:nvPr/>
        </p:nvSpPr>
        <p:spPr>
          <a:xfrm>
            <a:off x="6342532" y="5242709"/>
            <a:ext cx="684803" cy="369332"/>
          </a:xfrm>
          <a:prstGeom prst="rect">
            <a:avLst/>
          </a:prstGeom>
          <a:solidFill>
            <a:srgbClr val="415D2C"/>
          </a:solidFill>
        </p:spPr>
        <p:txBody>
          <a:bodyPr wrap="non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  Pig  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382B1290-6CC8-7165-E2CB-575649E62C4A}"/>
              </a:ext>
            </a:extLst>
          </p:cNvPr>
          <p:cNvSpPr txBox="1"/>
          <p:nvPr/>
        </p:nvSpPr>
        <p:spPr>
          <a:xfrm>
            <a:off x="9536114" y="5210443"/>
            <a:ext cx="1542858" cy="369332"/>
          </a:xfrm>
          <a:prstGeom prst="rect">
            <a:avLst/>
          </a:prstGeom>
          <a:solidFill>
            <a:srgbClr val="415D2C"/>
          </a:solidFill>
        </p:spPr>
        <p:txBody>
          <a:bodyPr wrap="non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  Solar Power  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89AE542-E625-91F1-0DCD-9084F8263F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" t="1406" r="66271" b="76142"/>
          <a:stretch/>
        </p:blipFill>
        <p:spPr>
          <a:xfrm>
            <a:off x="3145977" y="1126065"/>
            <a:ext cx="3051737" cy="1539653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4FB653CE-FCB2-DD6E-8DEB-AE4FB04997B8}"/>
              </a:ext>
            </a:extLst>
          </p:cNvPr>
          <p:cNvSpPr txBox="1"/>
          <p:nvPr/>
        </p:nvSpPr>
        <p:spPr>
          <a:xfrm>
            <a:off x="6026456" y="2039526"/>
            <a:ext cx="26035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da-DK" sz="2800" i="0" u="none" strike="noStrike" kern="1200" cap="none" spc="0" normalizeH="0" baseline="0" noProof="0" dirty="0">
                <a:ln>
                  <a:noFill/>
                </a:ln>
                <a:solidFill>
                  <a:srgbClr val="37CC82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Industry </a:t>
            </a:r>
            <a:r>
              <a:rPr kumimoji="0" lang="da-DK" sz="2800" i="0" u="none" strike="noStrike" kern="1200" cap="none" spc="0" normalizeH="0" baseline="0" noProof="0" dirty="0" err="1">
                <a:ln>
                  <a:noFill/>
                </a:ln>
                <a:solidFill>
                  <a:srgbClr val="37CC82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insight</a:t>
            </a:r>
            <a:endParaRPr kumimoji="0" lang="da-DK" sz="2800" i="0" u="none" strike="noStrike" kern="1200" cap="none" spc="0" normalizeH="0" baseline="0" noProof="0" dirty="0">
              <a:ln>
                <a:noFill/>
              </a:ln>
              <a:solidFill>
                <a:srgbClr val="37CC82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a-DK" dirty="0"/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5DB6F6D3-65F1-BCE2-C72D-0A259FBCC3B4}"/>
              </a:ext>
            </a:extLst>
          </p:cNvPr>
          <p:cNvSpPr txBox="1"/>
          <p:nvPr/>
        </p:nvSpPr>
        <p:spPr>
          <a:xfrm>
            <a:off x="8892839" y="2254970"/>
            <a:ext cx="2141933" cy="369332"/>
          </a:xfrm>
          <a:prstGeom prst="rect">
            <a:avLst/>
          </a:prstGeom>
          <a:solidFill>
            <a:srgbClr val="415D2C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75364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kstfelt 18">
            <a:extLst>
              <a:ext uri="{FF2B5EF4-FFF2-40B4-BE49-F238E27FC236}">
                <a16:creationId xmlns:a16="http://schemas.microsoft.com/office/drawing/2014/main" id="{BD00BF94-2A59-A445-94C3-D600E2745ABF}"/>
              </a:ext>
            </a:extLst>
          </p:cNvPr>
          <p:cNvSpPr txBox="1"/>
          <p:nvPr/>
        </p:nvSpPr>
        <p:spPr>
          <a:xfrm>
            <a:off x="78382" y="1991208"/>
            <a:ext cx="3039036" cy="40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Some of the worlds leading 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 err="1">
                <a:solidFill>
                  <a:srgbClr val="002057"/>
                </a:solidFill>
                <a:latin typeface="Helvetica" pitchFamily="2" charset="0"/>
              </a:rPr>
              <a:t>aquatech</a:t>
            </a: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-suppliers are Danish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Denmark has a strong history</a:t>
            </a:r>
            <a:br>
              <a:rPr lang="en-US" sz="1400" dirty="0">
                <a:solidFill>
                  <a:srgbClr val="002057"/>
                </a:solidFill>
                <a:latin typeface="Helvetica" pitchFamily="2" charset="0"/>
              </a:rPr>
            </a:b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of agricultural cooperatives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Combining the </a:t>
            </a:r>
            <a:r>
              <a:rPr lang="en-US" sz="1400" dirty="0" err="1">
                <a:solidFill>
                  <a:srgbClr val="002057"/>
                </a:solidFill>
                <a:latin typeface="Helvetica" pitchFamily="2" charset="0"/>
              </a:rPr>
              <a:t>agri</a:t>
            </a:r>
            <a:r>
              <a:rPr lang="en-US" sz="1400" dirty="0">
                <a:solidFill>
                  <a:srgbClr val="002057"/>
                </a:solidFill>
                <a:latin typeface="Helvetica" pitchFamily="2" charset="0"/>
              </a:rPr>
              <a:t>- and aquaculture creates unique synergies </a:t>
            </a:r>
          </a:p>
          <a:p>
            <a:pPr>
              <a:lnSpc>
                <a:spcPts val="2000"/>
              </a:lnSpc>
              <a:spcBef>
                <a:spcPts val="1200"/>
              </a:spcBef>
            </a:pPr>
            <a:endParaRPr lang="en-US" sz="1400" dirty="0">
              <a:solidFill>
                <a:srgbClr val="002057"/>
              </a:solidFill>
              <a:latin typeface="Helvetica" pitchFamily="2" charset="0"/>
            </a:endParaRP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endParaRPr lang="en-US" sz="1400" dirty="0">
              <a:solidFill>
                <a:srgbClr val="002057"/>
              </a:solidFill>
              <a:latin typeface="Helvetica" pitchFamily="2" charset="0"/>
            </a:endParaRP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r>
              <a:rPr lang="en-US" sz="1400" i="1" dirty="0">
                <a:solidFill>
                  <a:srgbClr val="002057"/>
                </a:solidFill>
                <a:latin typeface="Helvetica" pitchFamily="2" charset="0"/>
              </a:rPr>
              <a:t>But currently there is no home market… Yet</a:t>
            </a:r>
          </a:p>
          <a:p>
            <a:pPr marL="198000" indent="-198000">
              <a:lnSpc>
                <a:spcPts val="2000"/>
              </a:lnSpc>
              <a:spcBef>
                <a:spcPts val="1200"/>
              </a:spcBef>
              <a:buFont typeface="Normal systemskrift"/>
              <a:buChar char="→"/>
            </a:pPr>
            <a:endParaRPr lang="en-US" sz="1400" dirty="0">
              <a:solidFill>
                <a:srgbClr val="002057"/>
              </a:solidFill>
              <a:latin typeface="Helvetica" pitchFamily="2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FC8DF067-FF95-744D-B1F2-0BF4D778811F}"/>
              </a:ext>
            </a:extLst>
          </p:cNvPr>
          <p:cNvSpPr txBox="1"/>
          <p:nvPr/>
        </p:nvSpPr>
        <p:spPr>
          <a:xfrm>
            <a:off x="171076" y="172571"/>
            <a:ext cx="320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57"/>
                </a:solidFill>
                <a:latin typeface="Georgia" panose="02040502050405020303" pitchFamily="18" charset="0"/>
              </a:rPr>
              <a:t>Denmark has a </a:t>
            </a:r>
            <a:r>
              <a:rPr lang="en-US" sz="2400" i="1" dirty="0">
                <a:solidFill>
                  <a:srgbClr val="002057"/>
                </a:solidFill>
                <a:latin typeface="Georgia" panose="02040502050405020303" pitchFamily="18" charset="0"/>
              </a:rPr>
              <a:t>unique position of strength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BBD5DD9A-23CD-DF44-8A20-DB153D1D6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0"/>
            <a:ext cx="906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579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6231</TotalTime>
  <Words>1426</Words>
  <Application>Microsoft Office PowerPoint</Application>
  <PresentationFormat>Widescreen</PresentationFormat>
  <Paragraphs>174</Paragraphs>
  <Slides>20</Slides>
  <Notes>18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4</vt:i4>
      </vt:variant>
      <vt:variant>
        <vt:lpstr>Slidetitler</vt:lpstr>
      </vt:variant>
      <vt:variant>
        <vt:i4>20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Georgia</vt:lpstr>
      <vt:lpstr>Helvetica</vt:lpstr>
      <vt:lpstr>Helvetica Light</vt:lpstr>
      <vt:lpstr>Normal systemskrift</vt:lpstr>
      <vt:lpstr>Office-tema</vt:lpstr>
      <vt:lpstr>1_Office-tema</vt:lpstr>
      <vt:lpstr>2_Office-tema</vt:lpstr>
      <vt:lpstr>3_Office-tema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Mette Flink</dc:creator>
  <cp:lastModifiedBy>Stald</cp:lastModifiedBy>
  <cp:revision>342</cp:revision>
  <dcterms:created xsi:type="dcterms:W3CDTF">2024-08-15T13:42:16Z</dcterms:created>
  <dcterms:modified xsi:type="dcterms:W3CDTF">2025-01-10T08:09:29Z</dcterms:modified>
</cp:coreProperties>
</file>